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sldIdLst>
    <p:sldId id="258" r:id="rId2"/>
    <p:sldId id="265" r:id="rId3"/>
    <p:sldId id="259" r:id="rId4"/>
    <p:sldId id="266" r:id="rId5"/>
    <p:sldId id="269" r:id="rId6"/>
    <p:sldId id="270" r:id="rId7"/>
    <p:sldId id="271" r:id="rId8"/>
    <p:sldId id="273" r:id="rId9"/>
    <p:sldId id="272" r:id="rId10"/>
    <p:sldId id="275" r:id="rId11"/>
    <p:sldId id="276" r:id="rId12"/>
    <p:sldId id="277" r:id="rId13"/>
  </p:sldIdLst>
  <p:sldSz cx="19007138" cy="10691813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-52"/>
      <p:regular r:id="rId18"/>
      <p:bold r:id="rId19"/>
      <p:italic r:id="rId20"/>
      <p:boldItalic r:id="rId21"/>
    </p:embeddedFont>
    <p:embeddedFont>
      <p:font typeface="Source Sans 3" panose="020B0303030403020204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" userDrawn="1">
          <p15:clr>
            <a:srgbClr val="A4A3A4"/>
          </p15:clr>
        </p15:guide>
        <p15:guide id="2" pos="11430" userDrawn="1">
          <p15:clr>
            <a:srgbClr val="A4A3A4"/>
          </p15:clr>
        </p15:guide>
        <p15:guide id="3" pos="611" userDrawn="1">
          <p15:clr>
            <a:srgbClr val="A4A3A4"/>
          </p15:clr>
        </p15:guide>
        <p15:guide id="4" pos="5964" userDrawn="1">
          <p15:clr>
            <a:srgbClr val="A4A3A4"/>
          </p15:clr>
        </p15:guide>
        <p15:guide id="5" orient="horz" pos="1031" userDrawn="1">
          <p15:clr>
            <a:srgbClr val="A4A3A4"/>
          </p15:clr>
        </p15:guide>
        <p15:guide id="6" pos="6213" userDrawn="1">
          <p15:clr>
            <a:srgbClr val="A4A3A4"/>
          </p15:clr>
        </p15:guide>
        <p15:guide id="7" pos="5760" userDrawn="1">
          <p15:clr>
            <a:srgbClr val="A4A3A4"/>
          </p15:clr>
        </p15:guide>
        <p15:guide id="8" orient="horz" pos="34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4996"/>
    <a:srgbClr val="8CD0E5"/>
    <a:srgbClr val="9067A9"/>
    <a:srgbClr val="8744D9"/>
    <a:srgbClr val="5FD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44" y="90"/>
      </p:cViewPr>
      <p:guideLst>
        <p:guide orient="horz" pos="623"/>
        <p:guide pos="11430"/>
        <p:guide pos="611"/>
        <p:guide pos="5964"/>
        <p:guide orient="horz" pos="1031"/>
        <p:guide pos="6213"/>
        <p:guide pos="5760"/>
        <p:guide orient="horz" pos="34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05T21:59:48.457"/>
    </inkml:context>
    <inkml:brush xml:id="br0">
      <inkml:brushProperty name="width" value="0.1" units="cm"/>
      <inkml:brushProperty name="height" value="0.1" units="cm"/>
      <inkml:brushProperty name="ignorePressure" value="1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05T21:59:53.803"/>
    </inkml:context>
    <inkml:brush xml:id="br0">
      <inkml:brushProperty name="width" value="0.1" units="cm"/>
      <inkml:brushProperty name="height" value="0.1" units="cm"/>
      <inkml:brushProperty name="ignorePressure" value="1"/>
    </inkml:brush>
  </inkml:definitions>
  <inkml:trace contextRef="#ctx0" brushRef="#br0">1 0,'0'0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75892" y="1749795"/>
            <a:ext cx="14255354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892" y="5615678"/>
            <a:ext cx="14255354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118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218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01983" y="569240"/>
            <a:ext cx="4098414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06741" y="569240"/>
            <a:ext cx="12057653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034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13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6841" y="2665530"/>
            <a:ext cx="16393657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6841" y="7155102"/>
            <a:ext cx="16393657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897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6741" y="2846200"/>
            <a:ext cx="807803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2363" y="2846200"/>
            <a:ext cx="807803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20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6" y="569241"/>
            <a:ext cx="16393657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9217" y="2620980"/>
            <a:ext cx="8040910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9217" y="3905482"/>
            <a:ext cx="8040910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22364" y="2620980"/>
            <a:ext cx="8080509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22364" y="3905482"/>
            <a:ext cx="8080509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480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32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3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7" y="712788"/>
            <a:ext cx="6130296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0509" y="1539424"/>
            <a:ext cx="9622364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9217" y="3207544"/>
            <a:ext cx="6130296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344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7" y="712788"/>
            <a:ext cx="6130296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80509" y="1539424"/>
            <a:ext cx="9622364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9217" y="3207544"/>
            <a:ext cx="6130296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669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6741" y="569241"/>
            <a:ext cx="16393657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6741" y="2846200"/>
            <a:ext cx="16393657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06741" y="9909727"/>
            <a:ext cx="427660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F7E1E-824E-45F5-99D0-50F6C860CCF5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6115" y="9909727"/>
            <a:ext cx="641490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23791" y="9909727"/>
            <a:ext cx="427660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D75D8-5719-4A1C-8E3C-47A23B8E8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81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customXml" Target="../ink/ink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4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11CEDE-92E4-4E86-AB0D-A07D4D125ED1}"/>
              </a:ext>
            </a:extLst>
          </p:cNvPr>
          <p:cNvSpPr txBox="1"/>
          <p:nvPr/>
        </p:nvSpPr>
        <p:spPr>
          <a:xfrm>
            <a:off x="881063" y="3656182"/>
            <a:ext cx="125613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latin typeface="Montserrat" pitchFamily="2" charset="-52"/>
              </a:rPr>
              <a:t>Профориентационный проект «</a:t>
            </a:r>
            <a:r>
              <a:rPr lang="ru-RU" sz="6600" b="1" dirty="0" err="1">
                <a:solidFill>
                  <a:schemeClr val="bg1"/>
                </a:solidFill>
                <a:latin typeface="Montserrat" pitchFamily="2" charset="-52"/>
              </a:rPr>
              <a:t>Энергокружки</a:t>
            </a:r>
            <a:r>
              <a:rPr lang="ru-RU" sz="6600" b="1" dirty="0">
                <a:solidFill>
                  <a:schemeClr val="bg1"/>
                </a:solidFill>
                <a:latin typeface="Montserrat" pitchFamily="2" charset="-52"/>
              </a:rPr>
              <a:t> ПАО «</a:t>
            </a:r>
            <a:r>
              <a:rPr lang="ru-RU" sz="6600" b="1" dirty="0" err="1">
                <a:solidFill>
                  <a:schemeClr val="bg1"/>
                </a:solidFill>
                <a:latin typeface="Montserrat" pitchFamily="2" charset="-52"/>
              </a:rPr>
              <a:t>Россети</a:t>
            </a:r>
            <a:r>
              <a:rPr lang="ru-RU" sz="6600" b="1" dirty="0">
                <a:solidFill>
                  <a:schemeClr val="bg1"/>
                </a:solidFill>
                <a:latin typeface="Montserrat" pitchFamily="2" charset="-52"/>
              </a:rPr>
              <a:t>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D0F9243-D1F1-48C6-B4AE-6C8EF6C8AC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07059" y="970907"/>
            <a:ext cx="3369334" cy="999379"/>
          </a:xfrm>
          <a:prstGeom prst="rect">
            <a:avLst/>
          </a:prstGeom>
        </p:spPr>
      </p:pic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F86EE626-CF6E-44FB-B0DA-BF28F52F0EE7}"/>
              </a:ext>
            </a:extLst>
          </p:cNvPr>
          <p:cNvSpPr/>
          <p:nvPr/>
        </p:nvSpPr>
        <p:spPr>
          <a:xfrm rot="7616931">
            <a:off x="9244389" y="1806019"/>
            <a:ext cx="11002178" cy="8840011"/>
          </a:xfrm>
          <a:custGeom>
            <a:avLst/>
            <a:gdLst>
              <a:gd name="connsiteX0" fmla="*/ 1035030 w 11002178"/>
              <a:gd name="connsiteY0" fmla="*/ 8840011 h 8840011"/>
              <a:gd name="connsiteX1" fmla="*/ 0 w 11002178"/>
              <a:gd name="connsiteY1" fmla="*/ 7463925 h 8840011"/>
              <a:gd name="connsiteX2" fmla="*/ 783531 w 11002178"/>
              <a:gd name="connsiteY2" fmla="*/ 2635751 h 8840011"/>
              <a:gd name="connsiteX3" fmla="*/ 4287796 w 11002178"/>
              <a:gd name="connsiteY3" fmla="*/ 0 h 8840011"/>
              <a:gd name="connsiteX4" fmla="*/ 8760676 w 11002178"/>
              <a:gd name="connsiteY4" fmla="*/ 4435834 h 8840011"/>
              <a:gd name="connsiteX5" fmla="*/ 9407730 w 11002178"/>
              <a:gd name="connsiteY5" fmla="*/ 2184596 h 8840011"/>
              <a:gd name="connsiteX6" fmla="*/ 11002178 w 11002178"/>
              <a:gd name="connsiteY6" fmla="*/ 4304436 h 8840011"/>
              <a:gd name="connsiteX7" fmla="*/ 9798711 w 11002178"/>
              <a:gd name="connsiteY7" fmla="*/ 5920036 h 8840011"/>
              <a:gd name="connsiteX8" fmla="*/ 7666637 w 11002178"/>
              <a:gd name="connsiteY8" fmla="*/ 6527102 h 8840011"/>
              <a:gd name="connsiteX9" fmla="*/ 2847459 w 11002178"/>
              <a:gd name="connsiteY9" fmla="*/ 2403840 h 884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02178" h="8840011">
                <a:moveTo>
                  <a:pt x="1035030" y="8840011"/>
                </a:moveTo>
                <a:lnTo>
                  <a:pt x="0" y="7463925"/>
                </a:lnTo>
                <a:lnTo>
                  <a:pt x="783531" y="2635751"/>
                </a:lnTo>
                <a:lnTo>
                  <a:pt x="4287796" y="0"/>
                </a:lnTo>
                <a:lnTo>
                  <a:pt x="8760676" y="4435834"/>
                </a:lnTo>
                <a:lnTo>
                  <a:pt x="9407730" y="2184596"/>
                </a:lnTo>
                <a:lnTo>
                  <a:pt x="11002178" y="4304436"/>
                </a:lnTo>
                <a:lnTo>
                  <a:pt x="9798711" y="5920036"/>
                </a:lnTo>
                <a:lnTo>
                  <a:pt x="7666637" y="6527102"/>
                </a:lnTo>
                <a:lnTo>
                  <a:pt x="2847459" y="2403840"/>
                </a:lnTo>
                <a:close/>
              </a:path>
            </a:pathLst>
          </a:custGeom>
          <a:solidFill>
            <a:srgbClr val="8CD0E5"/>
          </a:solidFill>
          <a:ln w="10578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D19CA6-150E-4215-9447-79F8462F50F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822651"/>
            <a:ext cx="3063959" cy="120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90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F4F230-180C-4F65-BA57-0EDBAF56F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7869" y="2080449"/>
            <a:ext cx="12432864" cy="70485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11738419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200" b="1" dirty="0">
                <a:solidFill>
                  <a:srgbClr val="7D4996"/>
                </a:solidFill>
                <a:latin typeface="Montserrat" pitchFamily="2" charset="-52"/>
              </a:rPr>
              <a:t>Работа в 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«</a:t>
            </a:r>
            <a:r>
              <a:rPr lang="ru-RU" sz="4200" b="1" dirty="0" err="1" smtClean="0">
                <a:solidFill>
                  <a:srgbClr val="7D4996"/>
                </a:solidFill>
                <a:latin typeface="Montserrat" pitchFamily="2" charset="-52"/>
              </a:rPr>
              <a:t>Россетях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»</a:t>
            </a:r>
            <a:endParaRPr lang="ru-RU" sz="4200" b="1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789256A7-1FCF-4A70-9EE7-65A36BFFB048}"/>
              </a:ext>
            </a:extLst>
          </p:cNvPr>
          <p:cNvSpPr/>
          <p:nvPr/>
        </p:nvSpPr>
        <p:spPr>
          <a:xfrm>
            <a:off x="9355015" y="-13412"/>
            <a:ext cx="9652122" cy="10705227"/>
          </a:xfrm>
          <a:custGeom>
            <a:avLst/>
            <a:gdLst>
              <a:gd name="connsiteX0" fmla="*/ 0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0 w 9504363"/>
              <a:gd name="connsiteY4" fmla="*/ 0 h 10691813"/>
              <a:gd name="connsiteX0" fmla="*/ 1969477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1969477 w 9504363"/>
              <a:gd name="connsiteY4" fmla="*/ 0 h 10691813"/>
              <a:gd name="connsiteX0" fmla="*/ 2514600 w 10049486"/>
              <a:gd name="connsiteY0" fmla="*/ 0 h 10709398"/>
              <a:gd name="connsiteX1" fmla="*/ 10049486 w 10049486"/>
              <a:gd name="connsiteY1" fmla="*/ 0 h 10709398"/>
              <a:gd name="connsiteX2" fmla="*/ 10049486 w 10049486"/>
              <a:gd name="connsiteY2" fmla="*/ 10691813 h 10709398"/>
              <a:gd name="connsiteX3" fmla="*/ 0 w 10049486"/>
              <a:gd name="connsiteY3" fmla="*/ 10709398 h 10709398"/>
              <a:gd name="connsiteX4" fmla="*/ 2514600 w 10049486"/>
              <a:gd name="connsiteY4" fmla="*/ 0 h 10709398"/>
              <a:gd name="connsiteX0" fmla="*/ 2532185 w 10067071"/>
              <a:gd name="connsiteY0" fmla="*/ 0 h 10691814"/>
              <a:gd name="connsiteX1" fmla="*/ 10067071 w 10067071"/>
              <a:gd name="connsiteY1" fmla="*/ 0 h 10691814"/>
              <a:gd name="connsiteX2" fmla="*/ 10067071 w 10067071"/>
              <a:gd name="connsiteY2" fmla="*/ 10691813 h 10691814"/>
              <a:gd name="connsiteX3" fmla="*/ 0 w 10067071"/>
              <a:gd name="connsiteY3" fmla="*/ 10691814 h 10691814"/>
              <a:gd name="connsiteX4" fmla="*/ 2532185 w 10067071"/>
              <a:gd name="connsiteY4" fmla="*/ 0 h 10691814"/>
              <a:gd name="connsiteX0" fmla="*/ 2461847 w 9996733"/>
              <a:gd name="connsiteY0" fmla="*/ 0 h 10691814"/>
              <a:gd name="connsiteX1" fmla="*/ 9996733 w 9996733"/>
              <a:gd name="connsiteY1" fmla="*/ 0 h 10691814"/>
              <a:gd name="connsiteX2" fmla="*/ 9996733 w 9996733"/>
              <a:gd name="connsiteY2" fmla="*/ 10691813 h 10691814"/>
              <a:gd name="connsiteX3" fmla="*/ 0 w 9996733"/>
              <a:gd name="connsiteY3" fmla="*/ 10691814 h 10691814"/>
              <a:gd name="connsiteX4" fmla="*/ 2461847 w 9996733"/>
              <a:gd name="connsiteY4" fmla="*/ 0 h 10691814"/>
              <a:gd name="connsiteX0" fmla="*/ 2338755 w 9873641"/>
              <a:gd name="connsiteY0" fmla="*/ 0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338755 w 9873641"/>
              <a:gd name="connsiteY4" fmla="*/ 0 h 10691814"/>
              <a:gd name="connsiteX0" fmla="*/ 2655279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55279 w 9873641"/>
              <a:gd name="connsiteY4" fmla="*/ 17584 h 10691814"/>
              <a:gd name="connsiteX0" fmla="*/ 2672864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72864 w 9873641"/>
              <a:gd name="connsiteY4" fmla="*/ 17584 h 10691814"/>
              <a:gd name="connsiteX0" fmla="*/ 2708959 w 9873641"/>
              <a:gd name="connsiteY0" fmla="*/ 5553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553 h 10691814"/>
              <a:gd name="connsiteX0" fmla="*/ 2708959 w 9873641"/>
              <a:gd name="connsiteY0" fmla="*/ 53679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3679 h 10691814"/>
              <a:gd name="connsiteX0" fmla="*/ 2757086 w 9873641"/>
              <a:gd name="connsiteY0" fmla="*/ 17585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57086 w 9873641"/>
              <a:gd name="connsiteY4" fmla="*/ 17585 h 10691814"/>
              <a:gd name="connsiteX0" fmla="*/ 2772940 w 9873641"/>
              <a:gd name="connsiteY0" fmla="*/ 0 h 10705226"/>
              <a:gd name="connsiteX1" fmla="*/ 9873641 w 9873641"/>
              <a:gd name="connsiteY1" fmla="*/ 13412 h 10705226"/>
              <a:gd name="connsiteX2" fmla="*/ 9873641 w 9873641"/>
              <a:gd name="connsiteY2" fmla="*/ 10705225 h 10705226"/>
              <a:gd name="connsiteX3" fmla="*/ 0 w 9873641"/>
              <a:gd name="connsiteY3" fmla="*/ 10705226 h 10705226"/>
              <a:gd name="connsiteX4" fmla="*/ 2772940 w 9873641"/>
              <a:gd name="connsiteY4" fmla="*/ 0 h 1070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73641" h="10705226">
                <a:moveTo>
                  <a:pt x="2772940" y="0"/>
                </a:moveTo>
                <a:lnTo>
                  <a:pt x="9873641" y="13412"/>
                </a:lnTo>
                <a:lnTo>
                  <a:pt x="9873641" y="10705225"/>
                </a:lnTo>
                <a:lnTo>
                  <a:pt x="0" y="10705226"/>
                </a:lnTo>
                <a:lnTo>
                  <a:pt x="2772940" y="0"/>
                </a:lnTo>
                <a:close/>
              </a:path>
            </a:pathLst>
          </a:custGeom>
          <a:solidFill>
            <a:srgbClr val="7D4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085298-11E6-49D9-AABF-C1F48EDAE932}"/>
              </a:ext>
            </a:extLst>
          </p:cNvPr>
          <p:cNvSpPr txBox="1"/>
          <p:nvPr/>
        </p:nvSpPr>
        <p:spPr>
          <a:xfrm>
            <a:off x="11819186" y="4476592"/>
            <a:ext cx="6663661" cy="3139321"/>
          </a:xfrm>
          <a:prstGeom prst="rect">
            <a:avLst/>
          </a:prstGeom>
          <a:noFill/>
          <a:ln>
            <a:noFill/>
          </a:ln>
        </p:spPr>
        <p:txBody>
          <a:bodyPr wrap="square" rIns="108000" rtlCol="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Индивидуальные планы развития.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Участие в корпоративных проектах компании.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Федеральные и региональные молодежные проекты.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Перспективные карьерные треки.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4A5441-2CCA-4088-BD77-A9A82C923A33}"/>
              </a:ext>
            </a:extLst>
          </p:cNvPr>
          <p:cNvSpPr txBox="1"/>
          <p:nvPr/>
        </p:nvSpPr>
        <p:spPr>
          <a:xfrm>
            <a:off x="12007762" y="2082402"/>
            <a:ext cx="6329201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4200" dirty="0">
                <a:solidFill>
                  <a:schemeClr val="bg1"/>
                </a:solidFill>
                <a:latin typeface="Montserrat" pitchFamily="2" charset="-52"/>
              </a:rPr>
              <a:t>Развиваем</a:t>
            </a:r>
            <a:br>
              <a:rPr lang="ru-RU" sz="4200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4200" dirty="0">
                <a:solidFill>
                  <a:schemeClr val="bg1"/>
                </a:solidFill>
                <a:latin typeface="Montserrat" pitchFamily="2" charset="-52"/>
              </a:rPr>
              <a:t>молодежный кадровый резерв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E21655-2951-4F9A-AE05-8FF21BD2336E}"/>
              </a:ext>
            </a:extLst>
          </p:cNvPr>
          <p:cNvSpPr/>
          <p:nvPr/>
        </p:nvSpPr>
        <p:spPr>
          <a:xfrm flipH="1">
            <a:off x="-267870" y="2080736"/>
            <a:ext cx="1129883" cy="7048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104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https://xn--90aefk0afdbjdc7m.xn--p1ai/upload/iblock/428/b418fe8cccb0ffd3c5298a346d71b7cc.jpg">
            <a:extLst>
              <a:ext uri="{FF2B5EF4-FFF2-40B4-BE49-F238E27FC236}">
                <a16:creationId xmlns:a16="http://schemas.microsoft.com/office/drawing/2014/main" id="{C99BAC55-FE38-4DD9-B822-A746FCB88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1" t="722" b="4185"/>
          <a:stretch>
            <a:fillRect/>
          </a:stretch>
        </p:blipFill>
        <p:spPr bwMode="auto">
          <a:xfrm>
            <a:off x="862012" y="2082402"/>
            <a:ext cx="10957174" cy="7034704"/>
          </a:xfrm>
          <a:custGeom>
            <a:avLst/>
            <a:gdLst>
              <a:gd name="connsiteX0" fmla="*/ 0 w 10957174"/>
              <a:gd name="connsiteY0" fmla="*/ 0 h 7034704"/>
              <a:gd name="connsiteX1" fmla="*/ 10957174 w 10957174"/>
              <a:gd name="connsiteY1" fmla="*/ 0 h 7034704"/>
              <a:gd name="connsiteX2" fmla="*/ 10957174 w 10957174"/>
              <a:gd name="connsiteY2" fmla="*/ 7034704 h 7034704"/>
              <a:gd name="connsiteX3" fmla="*/ 0 w 10957174"/>
              <a:gd name="connsiteY3" fmla="*/ 7034704 h 703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57174" h="7034704">
                <a:moveTo>
                  <a:pt x="0" y="0"/>
                </a:moveTo>
                <a:lnTo>
                  <a:pt x="10957174" y="0"/>
                </a:lnTo>
                <a:lnTo>
                  <a:pt x="10957174" y="7034704"/>
                </a:lnTo>
                <a:lnTo>
                  <a:pt x="0" y="70347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11738419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200" b="1" dirty="0">
                <a:solidFill>
                  <a:srgbClr val="7D4996"/>
                </a:solidFill>
                <a:latin typeface="Montserrat" pitchFamily="2" charset="-52"/>
              </a:rPr>
              <a:t>Работа в 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«</a:t>
            </a:r>
            <a:r>
              <a:rPr lang="ru-RU" sz="4200" b="1" dirty="0" err="1" smtClean="0">
                <a:solidFill>
                  <a:srgbClr val="7D4996"/>
                </a:solidFill>
                <a:latin typeface="Montserrat" pitchFamily="2" charset="-52"/>
              </a:rPr>
              <a:t>Россетях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»</a:t>
            </a:r>
            <a:endParaRPr lang="ru-RU" sz="4200" b="1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789256A7-1FCF-4A70-9EE7-65A36BFFB048}"/>
              </a:ext>
            </a:extLst>
          </p:cNvPr>
          <p:cNvSpPr/>
          <p:nvPr/>
        </p:nvSpPr>
        <p:spPr>
          <a:xfrm>
            <a:off x="9355015" y="-13412"/>
            <a:ext cx="9652122" cy="10705227"/>
          </a:xfrm>
          <a:custGeom>
            <a:avLst/>
            <a:gdLst>
              <a:gd name="connsiteX0" fmla="*/ 0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0 w 9504363"/>
              <a:gd name="connsiteY4" fmla="*/ 0 h 10691813"/>
              <a:gd name="connsiteX0" fmla="*/ 1969477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1969477 w 9504363"/>
              <a:gd name="connsiteY4" fmla="*/ 0 h 10691813"/>
              <a:gd name="connsiteX0" fmla="*/ 2514600 w 10049486"/>
              <a:gd name="connsiteY0" fmla="*/ 0 h 10709398"/>
              <a:gd name="connsiteX1" fmla="*/ 10049486 w 10049486"/>
              <a:gd name="connsiteY1" fmla="*/ 0 h 10709398"/>
              <a:gd name="connsiteX2" fmla="*/ 10049486 w 10049486"/>
              <a:gd name="connsiteY2" fmla="*/ 10691813 h 10709398"/>
              <a:gd name="connsiteX3" fmla="*/ 0 w 10049486"/>
              <a:gd name="connsiteY3" fmla="*/ 10709398 h 10709398"/>
              <a:gd name="connsiteX4" fmla="*/ 2514600 w 10049486"/>
              <a:gd name="connsiteY4" fmla="*/ 0 h 10709398"/>
              <a:gd name="connsiteX0" fmla="*/ 2532185 w 10067071"/>
              <a:gd name="connsiteY0" fmla="*/ 0 h 10691814"/>
              <a:gd name="connsiteX1" fmla="*/ 10067071 w 10067071"/>
              <a:gd name="connsiteY1" fmla="*/ 0 h 10691814"/>
              <a:gd name="connsiteX2" fmla="*/ 10067071 w 10067071"/>
              <a:gd name="connsiteY2" fmla="*/ 10691813 h 10691814"/>
              <a:gd name="connsiteX3" fmla="*/ 0 w 10067071"/>
              <a:gd name="connsiteY3" fmla="*/ 10691814 h 10691814"/>
              <a:gd name="connsiteX4" fmla="*/ 2532185 w 10067071"/>
              <a:gd name="connsiteY4" fmla="*/ 0 h 10691814"/>
              <a:gd name="connsiteX0" fmla="*/ 2461847 w 9996733"/>
              <a:gd name="connsiteY0" fmla="*/ 0 h 10691814"/>
              <a:gd name="connsiteX1" fmla="*/ 9996733 w 9996733"/>
              <a:gd name="connsiteY1" fmla="*/ 0 h 10691814"/>
              <a:gd name="connsiteX2" fmla="*/ 9996733 w 9996733"/>
              <a:gd name="connsiteY2" fmla="*/ 10691813 h 10691814"/>
              <a:gd name="connsiteX3" fmla="*/ 0 w 9996733"/>
              <a:gd name="connsiteY3" fmla="*/ 10691814 h 10691814"/>
              <a:gd name="connsiteX4" fmla="*/ 2461847 w 9996733"/>
              <a:gd name="connsiteY4" fmla="*/ 0 h 10691814"/>
              <a:gd name="connsiteX0" fmla="*/ 2338755 w 9873641"/>
              <a:gd name="connsiteY0" fmla="*/ 0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338755 w 9873641"/>
              <a:gd name="connsiteY4" fmla="*/ 0 h 10691814"/>
              <a:gd name="connsiteX0" fmla="*/ 2655279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55279 w 9873641"/>
              <a:gd name="connsiteY4" fmla="*/ 17584 h 10691814"/>
              <a:gd name="connsiteX0" fmla="*/ 2672864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72864 w 9873641"/>
              <a:gd name="connsiteY4" fmla="*/ 17584 h 10691814"/>
              <a:gd name="connsiteX0" fmla="*/ 2708959 w 9873641"/>
              <a:gd name="connsiteY0" fmla="*/ 5553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553 h 10691814"/>
              <a:gd name="connsiteX0" fmla="*/ 2708959 w 9873641"/>
              <a:gd name="connsiteY0" fmla="*/ 53679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3679 h 10691814"/>
              <a:gd name="connsiteX0" fmla="*/ 2757086 w 9873641"/>
              <a:gd name="connsiteY0" fmla="*/ 17585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57086 w 9873641"/>
              <a:gd name="connsiteY4" fmla="*/ 17585 h 10691814"/>
              <a:gd name="connsiteX0" fmla="*/ 2772940 w 9873641"/>
              <a:gd name="connsiteY0" fmla="*/ 0 h 10705226"/>
              <a:gd name="connsiteX1" fmla="*/ 9873641 w 9873641"/>
              <a:gd name="connsiteY1" fmla="*/ 13412 h 10705226"/>
              <a:gd name="connsiteX2" fmla="*/ 9873641 w 9873641"/>
              <a:gd name="connsiteY2" fmla="*/ 10705225 h 10705226"/>
              <a:gd name="connsiteX3" fmla="*/ 0 w 9873641"/>
              <a:gd name="connsiteY3" fmla="*/ 10705226 h 10705226"/>
              <a:gd name="connsiteX4" fmla="*/ 2772940 w 9873641"/>
              <a:gd name="connsiteY4" fmla="*/ 0 h 1070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73641" h="10705226">
                <a:moveTo>
                  <a:pt x="2772940" y="0"/>
                </a:moveTo>
                <a:lnTo>
                  <a:pt x="9873641" y="13412"/>
                </a:lnTo>
                <a:lnTo>
                  <a:pt x="9873641" y="10705225"/>
                </a:lnTo>
                <a:lnTo>
                  <a:pt x="0" y="10705226"/>
                </a:lnTo>
                <a:lnTo>
                  <a:pt x="2772940" y="0"/>
                </a:lnTo>
                <a:close/>
              </a:path>
            </a:pathLst>
          </a:custGeom>
          <a:solidFill>
            <a:srgbClr val="7D4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085298-11E6-49D9-AABF-C1F48EDAE932}"/>
              </a:ext>
            </a:extLst>
          </p:cNvPr>
          <p:cNvSpPr txBox="1"/>
          <p:nvPr/>
        </p:nvSpPr>
        <p:spPr>
          <a:xfrm>
            <a:off x="11819186" y="4476592"/>
            <a:ext cx="6663661" cy="3139321"/>
          </a:xfrm>
          <a:prstGeom prst="rect">
            <a:avLst/>
          </a:prstGeom>
          <a:noFill/>
          <a:ln>
            <a:noFill/>
          </a:ln>
        </p:spPr>
        <p:txBody>
          <a:bodyPr wrap="square" rIns="108000" rtlCol="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Соревнования по решению инженерных кейсов.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Конкурсы проектных решений.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Конференции молодых специалистов.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Международный форумы и научно-практические проекты.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4A5441-2CCA-4088-BD77-A9A82C923A33}"/>
              </a:ext>
            </a:extLst>
          </p:cNvPr>
          <p:cNvSpPr txBox="1"/>
          <p:nvPr/>
        </p:nvSpPr>
        <p:spPr>
          <a:xfrm>
            <a:off x="12007762" y="2082402"/>
            <a:ext cx="6329201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4200" dirty="0">
                <a:solidFill>
                  <a:schemeClr val="bg1"/>
                </a:solidFill>
                <a:latin typeface="Montserrat" pitchFamily="2" charset="-52"/>
              </a:rPr>
              <a:t>Вовлекаем в научно-практическую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798426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4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D0F9243-D1F1-48C6-B4AE-6C8EF6C8AC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07059" y="970907"/>
            <a:ext cx="3369334" cy="9993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D19CA6-150E-4215-9447-79F8462F50F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822651"/>
            <a:ext cx="3063959" cy="12081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A4DE3F-DC03-4C5F-A5A4-2F4942120AFC}"/>
              </a:ext>
            </a:extLst>
          </p:cNvPr>
          <p:cNvSpPr txBox="1"/>
          <p:nvPr/>
        </p:nvSpPr>
        <p:spPr>
          <a:xfrm>
            <a:off x="881063" y="3797352"/>
            <a:ext cx="125613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latin typeface="Montserrat" pitchFamily="2" charset="-52"/>
              </a:rPr>
              <a:t>Спасибо за внимание!</a:t>
            </a:r>
          </a:p>
          <a:p>
            <a:r>
              <a:rPr lang="ru-RU" sz="6600" b="1" dirty="0">
                <a:solidFill>
                  <a:schemeClr val="bg1"/>
                </a:solidFill>
                <a:latin typeface="Montserrat" pitchFamily="2" charset="-52"/>
              </a:rPr>
              <a:t>Остались вопросы?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B05C24-8146-461B-99B1-A149934C3CA8}"/>
              </a:ext>
            </a:extLst>
          </p:cNvPr>
          <p:cNvSpPr txBox="1"/>
          <p:nvPr/>
        </p:nvSpPr>
        <p:spPr>
          <a:xfrm>
            <a:off x="881063" y="8652209"/>
            <a:ext cx="8281987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Тел.: 8 (ХХХ) ХХХ ХХ-ХХ</a:t>
            </a:r>
            <a:b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E-</a:t>
            </a:r>
            <a:r>
              <a:rPr lang="ru-RU" sz="2800" dirty="0" err="1">
                <a:solidFill>
                  <a:schemeClr val="bg1"/>
                </a:solidFill>
                <a:latin typeface="Source Sans 3" panose="020B0303030403020204" pitchFamily="34" charset="0"/>
              </a:rPr>
              <a:t>mail</a:t>
            </a: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: rosseti@rosseti.ru</a:t>
            </a:r>
            <a:b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ФИО, 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418817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7375737" cy="73866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Группа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 </a:t>
            </a:r>
            <a:r>
              <a:rPr lang="ru-RU" sz="4200" b="1" dirty="0">
                <a:solidFill>
                  <a:srgbClr val="7D4996"/>
                </a:solidFill>
                <a:latin typeface="Montserrat" pitchFamily="2" charset="-52"/>
              </a:rPr>
              <a:t>«Россети» — это: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805189-1EC8-4C70-B219-E88FE5CB3BAD}"/>
              </a:ext>
            </a:extLst>
          </p:cNvPr>
          <p:cNvSpPr txBox="1"/>
          <p:nvPr/>
        </p:nvSpPr>
        <p:spPr>
          <a:xfrm>
            <a:off x="862013" y="2055241"/>
            <a:ext cx="1180131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7D4996"/>
                </a:solidFill>
                <a:latin typeface="Montserrat" pitchFamily="2" charset="-52"/>
              </a:rPr>
              <a:t>19</a:t>
            </a:r>
            <a:endParaRPr lang="ru-RU" sz="8000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C37BCD-1C71-45D4-8D62-E43BA3C87E5A}"/>
              </a:ext>
            </a:extLst>
          </p:cNvPr>
          <p:cNvSpPr txBox="1"/>
          <p:nvPr/>
        </p:nvSpPr>
        <p:spPr>
          <a:xfrm>
            <a:off x="862013" y="3378680"/>
            <a:ext cx="340518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сетевых компаний</a:t>
            </a:r>
            <a:endParaRPr lang="ru-RU" sz="2800" b="1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034E2A-4BEE-4FEC-87DA-1A1D8B19B973}"/>
              </a:ext>
            </a:extLst>
          </p:cNvPr>
          <p:cNvSpPr txBox="1"/>
          <p:nvPr/>
        </p:nvSpPr>
        <p:spPr>
          <a:xfrm>
            <a:off x="5172756" y="2055241"/>
            <a:ext cx="2047355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7D4996"/>
                </a:solidFill>
                <a:latin typeface="Montserrat" pitchFamily="2" charset="-52"/>
              </a:rPr>
              <a:t>877</a:t>
            </a:r>
            <a:endParaRPr lang="ru-RU" sz="8000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CFFC8D-6436-4A77-A92B-BBF1C3301953}"/>
              </a:ext>
            </a:extLst>
          </p:cNvPr>
          <p:cNvSpPr txBox="1"/>
          <p:nvPr/>
        </p:nvSpPr>
        <p:spPr>
          <a:xfrm>
            <a:off x="5172756" y="3378680"/>
            <a:ext cx="3725917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трансформаторная мощность подстанций</a:t>
            </a:r>
            <a:endParaRPr lang="ru-RU" sz="2800" b="1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F5874E-4195-4BB7-ADB6-EF37F625B3DD}"/>
              </a:ext>
            </a:extLst>
          </p:cNvPr>
          <p:cNvSpPr txBox="1"/>
          <p:nvPr/>
        </p:nvSpPr>
        <p:spPr>
          <a:xfrm>
            <a:off x="7170420" y="2716960"/>
            <a:ext cx="90555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 err="1">
                <a:solidFill>
                  <a:srgbClr val="7D4996"/>
                </a:solidFill>
                <a:latin typeface="Source Sans 3" panose="020B0303030403020204" pitchFamily="34" charset="0"/>
              </a:rPr>
              <a:t>ГВа</a:t>
            </a:r>
            <a:endParaRPr lang="ru-RU" sz="2800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BE374C-15FA-465F-9C80-F81C63654FD0}"/>
              </a:ext>
            </a:extLst>
          </p:cNvPr>
          <p:cNvSpPr txBox="1"/>
          <p:nvPr/>
        </p:nvSpPr>
        <p:spPr>
          <a:xfrm>
            <a:off x="862013" y="4809840"/>
            <a:ext cx="1927131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7D4996"/>
                </a:solidFill>
                <a:latin typeface="Montserrat" pitchFamily="2" charset="-52"/>
              </a:rPr>
              <a:t>235</a:t>
            </a:r>
            <a:endParaRPr lang="ru-RU" sz="8000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7AAE3A-B409-4363-AF2F-2C239CF12A99}"/>
              </a:ext>
            </a:extLst>
          </p:cNvPr>
          <p:cNvSpPr txBox="1"/>
          <p:nvPr/>
        </p:nvSpPr>
        <p:spPr>
          <a:xfrm>
            <a:off x="862013" y="6133279"/>
            <a:ext cx="3938587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человек работает в компании</a:t>
            </a:r>
            <a:endParaRPr lang="ru-RU" sz="2800" b="1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ACADE9-B44E-4B37-A08C-5D3DC09E23C7}"/>
              </a:ext>
            </a:extLst>
          </p:cNvPr>
          <p:cNvSpPr txBox="1"/>
          <p:nvPr/>
        </p:nvSpPr>
        <p:spPr>
          <a:xfrm>
            <a:off x="5172756" y="4809840"/>
            <a:ext cx="1422184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rgbClr val="7D4996"/>
                </a:solidFill>
                <a:latin typeface="Montserrat" pitchFamily="2" charset="-52"/>
              </a:rPr>
              <a:t>82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F0E563-44FE-4E89-83F2-E19ADDAC6037}"/>
              </a:ext>
            </a:extLst>
          </p:cNvPr>
          <p:cNvSpPr txBox="1"/>
          <p:nvPr/>
        </p:nvSpPr>
        <p:spPr>
          <a:xfrm>
            <a:off x="5172756" y="6133279"/>
            <a:ext cx="4182259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субъекта РФ</a:t>
            </a:r>
            <a:b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</a:b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география присутствия</a:t>
            </a:r>
            <a:endParaRPr lang="ru-RU" sz="2800" b="1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431544-D878-4134-9EAD-69773E849368}"/>
              </a:ext>
            </a:extLst>
          </p:cNvPr>
          <p:cNvSpPr txBox="1"/>
          <p:nvPr/>
        </p:nvSpPr>
        <p:spPr>
          <a:xfrm>
            <a:off x="2847100" y="5471559"/>
            <a:ext cx="232565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тыс.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D6485B-536C-4CAF-AACE-4E5760821D42}"/>
              </a:ext>
            </a:extLst>
          </p:cNvPr>
          <p:cNvSpPr txBox="1"/>
          <p:nvPr/>
        </p:nvSpPr>
        <p:spPr>
          <a:xfrm>
            <a:off x="803764" y="7749104"/>
            <a:ext cx="1566454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7D4996"/>
                </a:solidFill>
                <a:latin typeface="Montserrat" pitchFamily="2" charset="-52"/>
              </a:rPr>
              <a:t>2,5</a:t>
            </a:r>
            <a:endParaRPr lang="ru-RU" sz="8000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8A4713-5365-4C70-A134-8701E9D3F900}"/>
              </a:ext>
            </a:extLst>
          </p:cNvPr>
          <p:cNvSpPr txBox="1"/>
          <p:nvPr/>
        </p:nvSpPr>
        <p:spPr>
          <a:xfrm>
            <a:off x="803764" y="9072543"/>
            <a:ext cx="3938587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протяженность линии передачи</a:t>
            </a:r>
            <a:endParaRPr lang="ru-RU" sz="2800" b="1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902BC2-B5BD-46D8-84D2-65CA2F3841A0}"/>
              </a:ext>
            </a:extLst>
          </p:cNvPr>
          <p:cNvSpPr txBox="1"/>
          <p:nvPr/>
        </p:nvSpPr>
        <p:spPr>
          <a:xfrm>
            <a:off x="5114507" y="7749104"/>
            <a:ext cx="1518364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7D4996"/>
                </a:solidFill>
                <a:latin typeface="Montserrat" pitchFamily="2" charset="-52"/>
              </a:rPr>
              <a:t>80</a:t>
            </a:r>
            <a:endParaRPr lang="ru-RU" sz="8000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E8D322-399E-4100-ADEF-1D148B65091E}"/>
              </a:ext>
            </a:extLst>
          </p:cNvPr>
          <p:cNvSpPr txBox="1"/>
          <p:nvPr/>
        </p:nvSpPr>
        <p:spPr>
          <a:xfrm>
            <a:off x="5114507" y="9072543"/>
            <a:ext cx="4182259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 smtClean="0">
                <a:solidFill>
                  <a:srgbClr val="7D4996"/>
                </a:solidFill>
                <a:latin typeface="Source Sans 3" panose="020B0303030403020204" pitchFamily="34" charset="0"/>
              </a:rPr>
              <a:t>Всей электроэнергии передается по сетям ГК «Россети»</a:t>
            </a:r>
            <a:endParaRPr lang="ru-RU" sz="2800" b="1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3BCE29-FA25-481E-ADD9-BFDA83739D36}"/>
              </a:ext>
            </a:extLst>
          </p:cNvPr>
          <p:cNvSpPr txBox="1"/>
          <p:nvPr/>
        </p:nvSpPr>
        <p:spPr>
          <a:xfrm>
            <a:off x="2930593" y="8410823"/>
            <a:ext cx="232565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млн км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17750D-7530-49B5-8662-45E77BAA592A}"/>
              </a:ext>
            </a:extLst>
          </p:cNvPr>
          <p:cNvSpPr txBox="1"/>
          <p:nvPr/>
        </p:nvSpPr>
        <p:spPr>
          <a:xfrm>
            <a:off x="7137362" y="8410823"/>
            <a:ext cx="232565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 smtClean="0">
                <a:solidFill>
                  <a:srgbClr val="7D4996"/>
                </a:solidFill>
                <a:latin typeface="Source Sans 3" panose="020B0303030403020204" pitchFamily="34" charset="0"/>
              </a:rPr>
              <a:t>%</a:t>
            </a:r>
            <a:endParaRPr lang="ru-RU" sz="2800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B5E3AA-AAC6-4912-ACBB-93F2F2B2489F}"/>
              </a:ext>
            </a:extLst>
          </p:cNvPr>
          <p:cNvSpPr/>
          <p:nvPr/>
        </p:nvSpPr>
        <p:spPr>
          <a:xfrm>
            <a:off x="9355015" y="-13412"/>
            <a:ext cx="9652122" cy="10705227"/>
          </a:xfrm>
          <a:custGeom>
            <a:avLst/>
            <a:gdLst>
              <a:gd name="connsiteX0" fmla="*/ 0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0 w 9504363"/>
              <a:gd name="connsiteY4" fmla="*/ 0 h 10691813"/>
              <a:gd name="connsiteX0" fmla="*/ 1969477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1969477 w 9504363"/>
              <a:gd name="connsiteY4" fmla="*/ 0 h 10691813"/>
              <a:gd name="connsiteX0" fmla="*/ 2514600 w 10049486"/>
              <a:gd name="connsiteY0" fmla="*/ 0 h 10709398"/>
              <a:gd name="connsiteX1" fmla="*/ 10049486 w 10049486"/>
              <a:gd name="connsiteY1" fmla="*/ 0 h 10709398"/>
              <a:gd name="connsiteX2" fmla="*/ 10049486 w 10049486"/>
              <a:gd name="connsiteY2" fmla="*/ 10691813 h 10709398"/>
              <a:gd name="connsiteX3" fmla="*/ 0 w 10049486"/>
              <a:gd name="connsiteY3" fmla="*/ 10709398 h 10709398"/>
              <a:gd name="connsiteX4" fmla="*/ 2514600 w 10049486"/>
              <a:gd name="connsiteY4" fmla="*/ 0 h 10709398"/>
              <a:gd name="connsiteX0" fmla="*/ 2532185 w 10067071"/>
              <a:gd name="connsiteY0" fmla="*/ 0 h 10691814"/>
              <a:gd name="connsiteX1" fmla="*/ 10067071 w 10067071"/>
              <a:gd name="connsiteY1" fmla="*/ 0 h 10691814"/>
              <a:gd name="connsiteX2" fmla="*/ 10067071 w 10067071"/>
              <a:gd name="connsiteY2" fmla="*/ 10691813 h 10691814"/>
              <a:gd name="connsiteX3" fmla="*/ 0 w 10067071"/>
              <a:gd name="connsiteY3" fmla="*/ 10691814 h 10691814"/>
              <a:gd name="connsiteX4" fmla="*/ 2532185 w 10067071"/>
              <a:gd name="connsiteY4" fmla="*/ 0 h 10691814"/>
              <a:gd name="connsiteX0" fmla="*/ 2461847 w 9996733"/>
              <a:gd name="connsiteY0" fmla="*/ 0 h 10691814"/>
              <a:gd name="connsiteX1" fmla="*/ 9996733 w 9996733"/>
              <a:gd name="connsiteY1" fmla="*/ 0 h 10691814"/>
              <a:gd name="connsiteX2" fmla="*/ 9996733 w 9996733"/>
              <a:gd name="connsiteY2" fmla="*/ 10691813 h 10691814"/>
              <a:gd name="connsiteX3" fmla="*/ 0 w 9996733"/>
              <a:gd name="connsiteY3" fmla="*/ 10691814 h 10691814"/>
              <a:gd name="connsiteX4" fmla="*/ 2461847 w 9996733"/>
              <a:gd name="connsiteY4" fmla="*/ 0 h 10691814"/>
              <a:gd name="connsiteX0" fmla="*/ 2338755 w 9873641"/>
              <a:gd name="connsiteY0" fmla="*/ 0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338755 w 9873641"/>
              <a:gd name="connsiteY4" fmla="*/ 0 h 10691814"/>
              <a:gd name="connsiteX0" fmla="*/ 2655279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55279 w 9873641"/>
              <a:gd name="connsiteY4" fmla="*/ 17584 h 10691814"/>
              <a:gd name="connsiteX0" fmla="*/ 2672864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72864 w 9873641"/>
              <a:gd name="connsiteY4" fmla="*/ 17584 h 10691814"/>
              <a:gd name="connsiteX0" fmla="*/ 2708959 w 9873641"/>
              <a:gd name="connsiteY0" fmla="*/ 5553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553 h 10691814"/>
              <a:gd name="connsiteX0" fmla="*/ 2708959 w 9873641"/>
              <a:gd name="connsiteY0" fmla="*/ 53679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3679 h 10691814"/>
              <a:gd name="connsiteX0" fmla="*/ 2757086 w 9873641"/>
              <a:gd name="connsiteY0" fmla="*/ 17585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57086 w 9873641"/>
              <a:gd name="connsiteY4" fmla="*/ 17585 h 10691814"/>
              <a:gd name="connsiteX0" fmla="*/ 2772940 w 9873641"/>
              <a:gd name="connsiteY0" fmla="*/ 0 h 10705226"/>
              <a:gd name="connsiteX1" fmla="*/ 9873641 w 9873641"/>
              <a:gd name="connsiteY1" fmla="*/ 13412 h 10705226"/>
              <a:gd name="connsiteX2" fmla="*/ 9873641 w 9873641"/>
              <a:gd name="connsiteY2" fmla="*/ 10705225 h 10705226"/>
              <a:gd name="connsiteX3" fmla="*/ 0 w 9873641"/>
              <a:gd name="connsiteY3" fmla="*/ 10705226 h 10705226"/>
              <a:gd name="connsiteX4" fmla="*/ 2772940 w 9873641"/>
              <a:gd name="connsiteY4" fmla="*/ 0 h 1070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73641" h="10705226">
                <a:moveTo>
                  <a:pt x="2772940" y="0"/>
                </a:moveTo>
                <a:lnTo>
                  <a:pt x="9873641" y="13412"/>
                </a:lnTo>
                <a:lnTo>
                  <a:pt x="9873641" y="10705225"/>
                </a:lnTo>
                <a:lnTo>
                  <a:pt x="0" y="10705226"/>
                </a:lnTo>
                <a:lnTo>
                  <a:pt x="2772940" y="0"/>
                </a:lnTo>
                <a:close/>
              </a:path>
            </a:pathLst>
          </a:custGeom>
          <a:solidFill>
            <a:srgbClr val="7D4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438D11E-52DA-466E-BADD-C731E3027831}"/>
              </a:ext>
            </a:extLst>
          </p:cNvPr>
          <p:cNvSpPr txBox="1"/>
          <p:nvPr/>
        </p:nvSpPr>
        <p:spPr>
          <a:xfrm>
            <a:off x="12144996" y="1753373"/>
            <a:ext cx="6663661" cy="2554545"/>
          </a:xfrm>
          <a:prstGeom prst="rect">
            <a:avLst/>
          </a:prstGeom>
          <a:noFill/>
          <a:ln>
            <a:noFill/>
          </a:ln>
        </p:spPr>
        <p:txBody>
          <a:bodyPr wrap="square" rIns="108000" rtlCol="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Передача и распределение электроэнергии.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Технологическое присоединение </a:t>
            </a:r>
            <a:b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к электрическим сетям.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Развитие электросетевого комплекса.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6E4D14-E7ED-4C7C-A490-C150164D42A5}"/>
              </a:ext>
            </a:extLst>
          </p:cNvPr>
          <p:cNvSpPr txBox="1"/>
          <p:nvPr/>
        </p:nvSpPr>
        <p:spPr>
          <a:xfrm>
            <a:off x="12144997" y="5463534"/>
            <a:ext cx="6486376" cy="3847207"/>
          </a:xfrm>
          <a:prstGeom prst="rect">
            <a:avLst/>
          </a:prstGeom>
          <a:noFill/>
          <a:ln>
            <a:noFill/>
          </a:ln>
        </p:spPr>
        <p:txBody>
          <a:bodyPr wrap="square" rIns="108000" rtlCol="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Обеспечение надежного, качественного и доступного энергоснабжения потребителей.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Организация эффективной инфраструктуры.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Внедрение современных инновационных и цифровых технологий.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8BBA47-3E7F-4548-AD9F-03610AE3E073}"/>
              </a:ext>
            </a:extLst>
          </p:cNvPr>
          <p:cNvSpPr txBox="1"/>
          <p:nvPr/>
        </p:nvSpPr>
        <p:spPr>
          <a:xfrm>
            <a:off x="12366732" y="1142217"/>
            <a:ext cx="372591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>
                <a:solidFill>
                  <a:schemeClr val="bg1"/>
                </a:solidFill>
                <a:latin typeface="Source Sans 3" panose="020B0303030403020204" pitchFamily="34" charset="0"/>
              </a:rPr>
              <a:t>Наша деятельность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011CB6-2624-49C0-A26F-4ACB46D6F05D}"/>
              </a:ext>
            </a:extLst>
          </p:cNvPr>
          <p:cNvSpPr txBox="1"/>
          <p:nvPr/>
        </p:nvSpPr>
        <p:spPr>
          <a:xfrm>
            <a:off x="12366732" y="4786445"/>
            <a:ext cx="372591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>
                <a:solidFill>
                  <a:schemeClr val="bg1"/>
                </a:solidFill>
                <a:latin typeface="Source Sans 3" panose="020B0303030403020204" pitchFamily="34" charset="0"/>
              </a:rPr>
              <a:t>Наша миссия</a:t>
            </a:r>
          </a:p>
        </p:txBody>
      </p:sp>
    </p:spTree>
    <p:extLst>
      <p:ext uri="{BB962C8B-B14F-4D97-AF65-F5344CB8AC3E}">
        <p14:creationId xmlns:p14="http://schemas.microsoft.com/office/powerpoint/2010/main" val="1447230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2CF9A3-D072-4DA6-8E40-44EDD1D4E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4" r="6364" b="9040"/>
          <a:stretch>
            <a:fillRect/>
          </a:stretch>
        </p:blipFill>
        <p:spPr>
          <a:xfrm>
            <a:off x="10540385" y="0"/>
            <a:ext cx="8473713" cy="10686537"/>
          </a:xfrm>
          <a:custGeom>
            <a:avLst/>
            <a:gdLst>
              <a:gd name="connsiteX0" fmla="*/ 2669713 w 8473713"/>
              <a:gd name="connsiteY0" fmla="*/ 0 h 10686537"/>
              <a:gd name="connsiteX1" fmla="*/ 8473476 w 8473713"/>
              <a:gd name="connsiteY1" fmla="*/ 1347 h 10686537"/>
              <a:gd name="connsiteX2" fmla="*/ 8464562 w 8473713"/>
              <a:gd name="connsiteY2" fmla="*/ 10686537 h 10686537"/>
              <a:gd name="connsiteX3" fmla="*/ 0 w 8473713"/>
              <a:gd name="connsiteY3" fmla="*/ 10678853 h 1068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73713" h="10686537">
                <a:moveTo>
                  <a:pt x="2669713" y="0"/>
                </a:moveTo>
                <a:lnTo>
                  <a:pt x="8473476" y="1347"/>
                </a:lnTo>
                <a:cubicBezTo>
                  <a:pt x="8475628" y="3557954"/>
                  <a:pt x="8462412" y="7129930"/>
                  <a:pt x="8464562" y="10686537"/>
                </a:cubicBezTo>
                <a:lnTo>
                  <a:pt x="0" y="10678853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4564070" cy="73866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Энергокружки</a:t>
            </a:r>
            <a:endParaRPr lang="ru-RU" sz="4200" b="1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C64FD-CA45-427A-8B01-F67B28C3CCC0}"/>
              </a:ext>
            </a:extLst>
          </p:cNvPr>
          <p:cNvSpPr txBox="1"/>
          <p:nvPr/>
        </p:nvSpPr>
        <p:spPr>
          <a:xfrm>
            <a:off x="862013" y="1685510"/>
            <a:ext cx="9411923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Это проект ГК «</a:t>
            </a:r>
            <a:r>
              <a:rPr lang="ru-RU" sz="2800" dirty="0" err="1">
                <a:solidFill>
                  <a:srgbClr val="7D4996"/>
                </a:solidFill>
                <a:latin typeface="Source Sans 3" panose="020B0303030403020204" pitchFamily="34" charset="0"/>
              </a:rPr>
              <a:t>Россети</a:t>
            </a: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» для талантливых школьников, которые хотят построить карьеру в одном из крупнейших в мире электросетевом холдинге.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1" name="Рукописный ввод 20">
                <a:extLst>
                  <a:ext uri="{FF2B5EF4-FFF2-40B4-BE49-F238E27FC236}">
                    <a16:creationId xmlns:a16="http://schemas.microsoft.com/office/drawing/2014/main" id="{80987A1B-018B-4C94-9D95-B465907454D5}"/>
                  </a:ext>
                </a:extLst>
              </p14:cNvPr>
              <p14:cNvContentPartPr/>
              <p14:nvPr/>
            </p14:nvContentPartPr>
            <p14:xfrm>
              <a:off x="-3259837" y="3070505"/>
              <a:ext cx="360" cy="360"/>
            </p14:xfrm>
          </p:contentPart>
        </mc:Choice>
        <mc:Fallback xmlns="">
          <p:pic>
            <p:nvPicPr>
              <p:cNvPr id="21" name="Рукописный ввод 20">
                <a:extLst>
                  <a:ext uri="{FF2B5EF4-FFF2-40B4-BE49-F238E27FC236}">
                    <a16:creationId xmlns:a16="http://schemas.microsoft.com/office/drawing/2014/main" id="{80987A1B-018B-4C94-9D95-B465907454D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277837" y="305250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3" name="Рукописный ввод 22">
                <a:extLst>
                  <a:ext uri="{FF2B5EF4-FFF2-40B4-BE49-F238E27FC236}">
                    <a16:creationId xmlns:a16="http://schemas.microsoft.com/office/drawing/2014/main" id="{201A805F-5D8D-4424-B5E9-3736DE48913B}"/>
                  </a:ext>
                </a:extLst>
              </p14:cNvPr>
              <p14:cNvContentPartPr/>
              <p14:nvPr/>
            </p14:nvContentPartPr>
            <p14:xfrm>
              <a:off x="-4103677" y="2085905"/>
              <a:ext cx="360" cy="360"/>
            </p14:xfrm>
          </p:contentPart>
        </mc:Choice>
        <mc:Fallback xmlns="">
          <p:pic>
            <p:nvPicPr>
              <p:cNvPr id="23" name="Рукописный ввод 22">
                <a:extLst>
                  <a:ext uri="{FF2B5EF4-FFF2-40B4-BE49-F238E27FC236}">
                    <a16:creationId xmlns:a16="http://schemas.microsoft.com/office/drawing/2014/main" id="{201A805F-5D8D-4424-B5E9-3736DE48913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4121317" y="2067905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334D368-EFA6-405F-BE83-47A2ABCA3DE0}"/>
              </a:ext>
            </a:extLst>
          </p:cNvPr>
          <p:cNvSpPr txBox="1"/>
          <p:nvPr/>
        </p:nvSpPr>
        <p:spPr>
          <a:xfrm>
            <a:off x="862012" y="3352188"/>
            <a:ext cx="9678373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>
                <a:solidFill>
                  <a:srgbClr val="7D4996"/>
                </a:solidFill>
                <a:latin typeface="Source Sans 3" panose="020B0303030403020204" pitchFamily="34" charset="0"/>
              </a:rPr>
              <a:t>Основная задача проекта: </a:t>
            </a: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профессиональная ориентация и углубленное изучение физики для поступления на целевое обучение по востребованным в ГК «</a:t>
            </a:r>
            <a:r>
              <a:rPr lang="ru-RU" sz="2800" dirty="0" err="1">
                <a:solidFill>
                  <a:srgbClr val="7D4996"/>
                </a:solidFill>
                <a:latin typeface="Source Sans 3" panose="020B0303030403020204" pitchFamily="34" charset="0"/>
              </a:rPr>
              <a:t>Россети</a:t>
            </a: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» направлениям подготовки.</a:t>
            </a:r>
          </a:p>
        </p:txBody>
      </p:sp>
    </p:spTree>
    <p:extLst>
      <p:ext uri="{BB962C8B-B14F-4D97-AF65-F5344CB8AC3E}">
        <p14:creationId xmlns:p14="http://schemas.microsoft.com/office/powerpoint/2010/main" val="414233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11738419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200" b="1" dirty="0">
                <a:solidFill>
                  <a:srgbClr val="7D4996"/>
                </a:solidFill>
                <a:latin typeface="Montserrat" pitchFamily="2" charset="-52"/>
              </a:rPr>
              <a:t>О программе обучения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4A5441-2CCA-4088-BD77-A9A82C923A33}"/>
              </a:ext>
            </a:extLst>
          </p:cNvPr>
          <p:cNvSpPr txBox="1"/>
          <p:nvPr/>
        </p:nvSpPr>
        <p:spPr>
          <a:xfrm>
            <a:off x="862013" y="2770311"/>
            <a:ext cx="8281987" cy="13849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Разработана НИУ «МЭИ» специально для проекта </a:t>
            </a:r>
            <a:r>
              <a:rPr lang="ru-RU" sz="2800" dirty="0" err="1">
                <a:solidFill>
                  <a:srgbClr val="7D4996"/>
                </a:solidFill>
                <a:latin typeface="Source Sans 3" panose="020B0303030403020204" pitchFamily="34" charset="0"/>
              </a:rPr>
              <a:t>Энергокружки</a:t>
            </a: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  с учетом возрастных особенностей школьников</a:t>
            </a:r>
            <a:r>
              <a:rPr lang="en-US" sz="2800" b="1" dirty="0">
                <a:solidFill>
                  <a:srgbClr val="7D4996"/>
                </a:solidFill>
                <a:latin typeface="Source Sans 3" panose="020B0303030403020204" pitchFamily="34" charset="0"/>
              </a:rPr>
              <a:t>.</a:t>
            </a:r>
            <a:endParaRPr lang="ru-RU" sz="2800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0E1B37B-F6EE-4D72-B32B-D709472BA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62013" y="1857495"/>
            <a:ext cx="787253" cy="7580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9BA619-A30F-4758-9465-215DDDFECF32}"/>
              </a:ext>
            </a:extLst>
          </p:cNvPr>
          <p:cNvSpPr txBox="1"/>
          <p:nvPr/>
        </p:nvSpPr>
        <p:spPr>
          <a:xfrm>
            <a:off x="862013" y="5515213"/>
            <a:ext cx="8281987" cy="18158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Не дублирует школьную программу, а дополняет ее с помощью интересных и познавательных лабораторных работ. Погружает школьников в мир физики и энергетики.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4BF47DC-BC1C-49A9-8CE8-BEDC7578C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62013" y="4602397"/>
            <a:ext cx="787253" cy="75809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D27EA3C-B70F-4E90-B908-A1B7C55E59F5}"/>
              </a:ext>
            </a:extLst>
          </p:cNvPr>
          <p:cNvSpPr txBox="1"/>
          <p:nvPr/>
        </p:nvSpPr>
        <p:spPr>
          <a:xfrm>
            <a:off x="862013" y="8691002"/>
            <a:ext cx="8281987" cy="95410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Комбинирует образовательную и профориентационную деятельность.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C5833E6-303C-4B4A-9582-8D8E7CBF8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62013" y="7778186"/>
            <a:ext cx="787253" cy="75809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4675679-5D8E-4015-9E99-F7AD8EBD5B7D}"/>
              </a:ext>
            </a:extLst>
          </p:cNvPr>
          <p:cNvSpPr txBox="1"/>
          <p:nvPr/>
        </p:nvSpPr>
        <p:spPr>
          <a:xfrm>
            <a:off x="9863138" y="2770311"/>
            <a:ext cx="8281987" cy="153888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Численность </a:t>
            </a:r>
            <a:r>
              <a:rPr lang="ru-RU" sz="2800" dirty="0" err="1">
                <a:solidFill>
                  <a:srgbClr val="7D4996"/>
                </a:solidFill>
                <a:latin typeface="Source Sans 3" panose="020B0303030403020204" pitchFamily="34" charset="0"/>
              </a:rPr>
              <a:t>Энергокружка</a:t>
            </a: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 — до 20 человек. Периодичность занятий:</a:t>
            </a:r>
            <a:r>
              <a:rPr lang="en-US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 </a:t>
            </a: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3 раза в неделю по 1,5 ч.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 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D88514E-DF5C-4B72-A5E3-A21E64D7B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863138" y="1857495"/>
            <a:ext cx="787253" cy="75809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8486988-7C06-4B20-A339-24A20B9872F8}"/>
              </a:ext>
            </a:extLst>
          </p:cNvPr>
          <p:cNvSpPr txBox="1"/>
          <p:nvPr/>
        </p:nvSpPr>
        <p:spPr>
          <a:xfrm>
            <a:off x="9863138" y="5034979"/>
            <a:ext cx="8281987" cy="18158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Занятия проводятся на базе школы как дополнительные в свободное от учебы время квалифицированными преподавателями, а также экспертами компании.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3DAFD15-6B09-4622-AC0A-A912DC0A7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863138" y="4122163"/>
            <a:ext cx="787253" cy="7580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71B4376-C980-41D9-B643-3F9717133884}"/>
              </a:ext>
            </a:extLst>
          </p:cNvPr>
          <p:cNvSpPr txBox="1"/>
          <p:nvPr/>
        </p:nvSpPr>
        <p:spPr>
          <a:xfrm>
            <a:off x="9863138" y="8210768"/>
            <a:ext cx="8281987" cy="18158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Профориентационные активности для знакомства с электроэнергетической отраслью и компанией (профессиональные пробы, мастер-классы, экскурсии на объекты). 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3273D34-2FF2-4536-BB81-9B2FD27A8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863138" y="7297952"/>
            <a:ext cx="787253" cy="7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3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4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11738419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200" b="1" dirty="0">
                <a:solidFill>
                  <a:schemeClr val="bg1"/>
                </a:solidFill>
                <a:latin typeface="Montserrat" pitchFamily="2" charset="-52"/>
              </a:rPr>
              <a:t>Причины учиться с нами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4A5441-2CCA-4088-BD77-A9A82C923A33}"/>
              </a:ext>
            </a:extLst>
          </p:cNvPr>
          <p:cNvSpPr txBox="1"/>
          <p:nvPr/>
        </p:nvSpPr>
        <p:spPr>
          <a:xfrm>
            <a:off x="862014" y="3337596"/>
            <a:ext cx="804951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Углубленный курс физики от НИУ «МЭИ», одного из ведущих технических университетов России в области энергетики.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9BA619-A30F-4758-9465-215DDDFECF32}"/>
              </a:ext>
            </a:extLst>
          </p:cNvPr>
          <p:cNvSpPr txBox="1"/>
          <p:nvPr/>
        </p:nvSpPr>
        <p:spPr>
          <a:xfrm>
            <a:off x="862013" y="6419974"/>
            <a:ext cx="8281987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Стипендия 1500 рублей в месяц в течение учебного года при 100% посещаемости. Подарок при поступлении в СУЗ на профильную специальность.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675679-5D8E-4015-9E99-F7AD8EBD5B7D}"/>
              </a:ext>
            </a:extLst>
          </p:cNvPr>
          <p:cNvSpPr txBox="1"/>
          <p:nvPr/>
        </p:nvSpPr>
        <p:spPr>
          <a:xfrm>
            <a:off x="9863138" y="3337596"/>
            <a:ext cx="8281987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Возможность обучаться по целевой программе вуза с гарантированным трудоустройством в ГК «</a:t>
            </a:r>
            <a:r>
              <a:rPr lang="ru-RU" sz="2800" dirty="0" err="1">
                <a:solidFill>
                  <a:schemeClr val="bg1"/>
                </a:solidFill>
                <a:latin typeface="Source Sans 3" panose="020B0303030403020204" pitchFamily="34" charset="0"/>
              </a:rPr>
              <a:t>Россети</a:t>
            </a: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».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486988-7C06-4B20-A339-24A20B9872F8}"/>
              </a:ext>
            </a:extLst>
          </p:cNvPr>
          <p:cNvSpPr txBox="1"/>
          <p:nvPr/>
        </p:nvSpPr>
        <p:spPr>
          <a:xfrm>
            <a:off x="9863138" y="6419973"/>
            <a:ext cx="8281987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Возможность участия в профориентационных мероприятиях: олимпиады, конкурсы, экскурсии, мастер-классы, летняя смена в Орленке.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B43065-15B6-4CF2-A24E-AE0EC90F326C}"/>
              </a:ext>
            </a:extLst>
          </p:cNvPr>
          <p:cNvSpPr txBox="1"/>
          <p:nvPr/>
        </p:nvSpPr>
        <p:spPr>
          <a:xfrm>
            <a:off x="862013" y="2055241"/>
            <a:ext cx="554960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chemeClr val="bg1"/>
                </a:solidFill>
                <a:latin typeface="Montserrat" pitchFamily="2" charset="-52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1A2FE7-B4F9-4391-BE0D-F4F4B9E1AAE9}"/>
              </a:ext>
            </a:extLst>
          </p:cNvPr>
          <p:cNvSpPr txBox="1"/>
          <p:nvPr/>
        </p:nvSpPr>
        <p:spPr>
          <a:xfrm>
            <a:off x="862013" y="5096535"/>
            <a:ext cx="768159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chemeClr val="bg1"/>
                </a:solidFill>
                <a:latin typeface="Montserrat" pitchFamily="2" charset="-52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4BAF23-1DA9-45DE-817A-E3AAF478A371}"/>
              </a:ext>
            </a:extLst>
          </p:cNvPr>
          <p:cNvSpPr txBox="1"/>
          <p:nvPr/>
        </p:nvSpPr>
        <p:spPr>
          <a:xfrm>
            <a:off x="9863138" y="2065477"/>
            <a:ext cx="55496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8000" dirty="0">
                <a:solidFill>
                  <a:schemeClr val="bg1"/>
                </a:solidFill>
                <a:latin typeface="Montserrat" pitchFamily="2" charset="-52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7A44A5B-B2E5-4B5E-A2F1-19A69C1D6F19}"/>
              </a:ext>
            </a:extLst>
          </p:cNvPr>
          <p:cNvSpPr txBox="1"/>
          <p:nvPr/>
        </p:nvSpPr>
        <p:spPr>
          <a:xfrm>
            <a:off x="9863138" y="5106771"/>
            <a:ext cx="862737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chemeClr val="bg1"/>
                </a:solidFill>
                <a:latin typeface="Montserrat" pitchFamily="2" charset="-52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81313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2485621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ВУЗы</a:t>
            </a:r>
            <a:endParaRPr lang="ru-RU" sz="4200" b="1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688353-0596-428A-84E9-BD0D6459A75A}"/>
              </a:ext>
            </a:extLst>
          </p:cNvPr>
          <p:cNvSpPr txBox="1"/>
          <p:nvPr/>
        </p:nvSpPr>
        <p:spPr>
          <a:xfrm>
            <a:off x="9863138" y="665163"/>
            <a:ext cx="2485621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200" b="1" dirty="0" err="1" smtClean="0">
                <a:solidFill>
                  <a:srgbClr val="7D4996"/>
                </a:solidFill>
                <a:latin typeface="Montserrat" pitchFamily="2" charset="-52"/>
              </a:rPr>
              <a:t>СУЗы</a:t>
            </a:r>
            <a:endParaRPr lang="ru-RU" sz="4200" b="1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DA9034-3F31-473D-89C2-E3584136660C}"/>
              </a:ext>
            </a:extLst>
          </p:cNvPr>
          <p:cNvSpPr txBox="1"/>
          <p:nvPr/>
        </p:nvSpPr>
        <p:spPr>
          <a:xfrm>
            <a:off x="673754" y="1622647"/>
            <a:ext cx="6663661" cy="1692771"/>
          </a:xfrm>
          <a:prstGeom prst="rect">
            <a:avLst/>
          </a:prstGeom>
          <a:noFill/>
          <a:ln>
            <a:noFill/>
          </a:ln>
        </p:spPr>
        <p:txBody>
          <a:bodyPr wrap="square" rIns="108000" rtlCol="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Перечень </a:t>
            </a:r>
            <a:r>
              <a:rPr lang="ru-RU" sz="2800" dirty="0" smtClean="0">
                <a:solidFill>
                  <a:srgbClr val="7D4996"/>
                </a:solidFill>
                <a:latin typeface="Source Sans 3" panose="020B0303030403020204" pitchFamily="34" charset="0"/>
              </a:rPr>
              <a:t>ВУЗов</a:t>
            </a:r>
            <a:endParaRPr lang="ru-RU" sz="2800" dirty="0">
              <a:solidFill>
                <a:srgbClr val="7D4996"/>
              </a:solidFill>
              <a:latin typeface="Source Sans 3" panose="020B0303030403020204" pitchFamily="34" charset="0"/>
            </a:endParaRP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Перечень </a:t>
            </a:r>
            <a:r>
              <a:rPr lang="ru-RU" sz="2800" dirty="0" smtClean="0">
                <a:solidFill>
                  <a:srgbClr val="7D4996"/>
                </a:solidFill>
                <a:latin typeface="Source Sans 3" panose="020B0303030403020204" pitchFamily="34" charset="0"/>
              </a:rPr>
              <a:t>ВУЗов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Перечень </a:t>
            </a:r>
            <a:r>
              <a:rPr lang="ru-RU" sz="2800" dirty="0" smtClean="0">
                <a:solidFill>
                  <a:srgbClr val="7D4996"/>
                </a:solidFill>
                <a:latin typeface="Source Sans 3" panose="020B0303030403020204" pitchFamily="34" charset="0"/>
              </a:rPr>
              <a:t>ВУЗов</a:t>
            </a:r>
            <a:endParaRPr lang="ru-RU" sz="2800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5D5DE6-E0D1-40A5-9A6A-918A78915E54}"/>
              </a:ext>
            </a:extLst>
          </p:cNvPr>
          <p:cNvSpPr txBox="1"/>
          <p:nvPr/>
        </p:nvSpPr>
        <p:spPr>
          <a:xfrm>
            <a:off x="9690377" y="1622647"/>
            <a:ext cx="6663661" cy="1692771"/>
          </a:xfrm>
          <a:prstGeom prst="rect">
            <a:avLst/>
          </a:prstGeom>
          <a:noFill/>
          <a:ln>
            <a:noFill/>
          </a:ln>
        </p:spPr>
        <p:txBody>
          <a:bodyPr wrap="square" rIns="108000" rtlCol="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Перечень </a:t>
            </a:r>
            <a:r>
              <a:rPr lang="ru-RU" sz="2800" dirty="0" err="1">
                <a:solidFill>
                  <a:srgbClr val="7D4996"/>
                </a:solidFill>
                <a:latin typeface="Source Sans 3" panose="020B0303030403020204" pitchFamily="34" charset="0"/>
              </a:rPr>
              <a:t>СУЗов</a:t>
            </a:r>
            <a:endParaRPr lang="ru-RU" sz="2800" dirty="0">
              <a:solidFill>
                <a:srgbClr val="7D4996"/>
              </a:solidFill>
              <a:latin typeface="Source Sans 3" panose="020B0303030403020204" pitchFamily="34" charset="0"/>
            </a:endParaRP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Перечень </a:t>
            </a:r>
            <a:r>
              <a:rPr lang="ru-RU" sz="2800" dirty="0" err="1">
                <a:solidFill>
                  <a:srgbClr val="7D4996"/>
                </a:solidFill>
                <a:latin typeface="Source Sans 3" panose="020B0303030403020204" pitchFamily="34" charset="0"/>
              </a:rPr>
              <a:t>СУЗов</a:t>
            </a:r>
            <a:endParaRPr lang="ru-RU" sz="2800" dirty="0">
              <a:solidFill>
                <a:srgbClr val="7D4996"/>
              </a:solidFill>
              <a:latin typeface="Source Sans 3" panose="020B0303030403020204" pitchFamily="34" charset="0"/>
            </a:endParaRP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D4996"/>
                </a:solidFill>
                <a:latin typeface="Source Sans 3" panose="020B0303030403020204" pitchFamily="34" charset="0"/>
              </a:rPr>
              <a:t>Перечень </a:t>
            </a:r>
            <a:r>
              <a:rPr lang="ru-RU" sz="2800" dirty="0" err="1" smtClean="0">
                <a:solidFill>
                  <a:srgbClr val="7D4996"/>
                </a:solidFill>
                <a:latin typeface="Source Sans 3" panose="020B0303030403020204" pitchFamily="34" charset="0"/>
              </a:rPr>
              <a:t>СУЗов</a:t>
            </a:r>
            <a:endParaRPr lang="ru-RU" sz="2800" dirty="0">
              <a:solidFill>
                <a:srgbClr val="7D4996"/>
              </a:solidFill>
              <a:latin typeface="Source Sans 3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00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78977BE-41D7-4B59-8B68-5AF0874061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1" t="5967" r="5973" b="14515"/>
          <a:stretch/>
        </p:blipFill>
        <p:spPr>
          <a:xfrm>
            <a:off x="862014" y="2082402"/>
            <a:ext cx="10944505" cy="7048267"/>
          </a:xfrm>
          <a:custGeom>
            <a:avLst/>
            <a:gdLst>
              <a:gd name="connsiteX0" fmla="*/ 0 w 10944505"/>
              <a:gd name="connsiteY0" fmla="*/ 0 h 7048267"/>
              <a:gd name="connsiteX1" fmla="*/ 10944505 w 10944505"/>
              <a:gd name="connsiteY1" fmla="*/ 0 h 7048267"/>
              <a:gd name="connsiteX2" fmla="*/ 10944505 w 10944505"/>
              <a:gd name="connsiteY2" fmla="*/ 7048267 h 7048267"/>
              <a:gd name="connsiteX3" fmla="*/ 0 w 10944505"/>
              <a:gd name="connsiteY3" fmla="*/ 7048267 h 704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44505" h="7048267">
                <a:moveTo>
                  <a:pt x="0" y="0"/>
                </a:moveTo>
                <a:lnTo>
                  <a:pt x="10944505" y="0"/>
                </a:lnTo>
                <a:lnTo>
                  <a:pt x="10944505" y="7048267"/>
                </a:lnTo>
                <a:lnTo>
                  <a:pt x="0" y="7048267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11738419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200" b="1" dirty="0">
                <a:solidFill>
                  <a:srgbClr val="7D4996"/>
                </a:solidFill>
                <a:latin typeface="Montserrat" pitchFamily="2" charset="-52"/>
              </a:rPr>
              <a:t>Работа в 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«</a:t>
            </a:r>
            <a:r>
              <a:rPr lang="ru-RU" sz="4200" b="1" dirty="0" err="1" smtClean="0">
                <a:solidFill>
                  <a:srgbClr val="7D4996"/>
                </a:solidFill>
                <a:latin typeface="Montserrat" pitchFamily="2" charset="-52"/>
              </a:rPr>
              <a:t>Россетях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»</a:t>
            </a:r>
            <a:endParaRPr lang="ru-RU" sz="4200" b="1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789256A7-1FCF-4A70-9EE7-65A36BFFB048}"/>
              </a:ext>
            </a:extLst>
          </p:cNvPr>
          <p:cNvSpPr/>
          <p:nvPr/>
        </p:nvSpPr>
        <p:spPr>
          <a:xfrm>
            <a:off x="9355015" y="-13412"/>
            <a:ext cx="9652122" cy="10705227"/>
          </a:xfrm>
          <a:custGeom>
            <a:avLst/>
            <a:gdLst>
              <a:gd name="connsiteX0" fmla="*/ 0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0 w 9504363"/>
              <a:gd name="connsiteY4" fmla="*/ 0 h 10691813"/>
              <a:gd name="connsiteX0" fmla="*/ 1969477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1969477 w 9504363"/>
              <a:gd name="connsiteY4" fmla="*/ 0 h 10691813"/>
              <a:gd name="connsiteX0" fmla="*/ 2514600 w 10049486"/>
              <a:gd name="connsiteY0" fmla="*/ 0 h 10709398"/>
              <a:gd name="connsiteX1" fmla="*/ 10049486 w 10049486"/>
              <a:gd name="connsiteY1" fmla="*/ 0 h 10709398"/>
              <a:gd name="connsiteX2" fmla="*/ 10049486 w 10049486"/>
              <a:gd name="connsiteY2" fmla="*/ 10691813 h 10709398"/>
              <a:gd name="connsiteX3" fmla="*/ 0 w 10049486"/>
              <a:gd name="connsiteY3" fmla="*/ 10709398 h 10709398"/>
              <a:gd name="connsiteX4" fmla="*/ 2514600 w 10049486"/>
              <a:gd name="connsiteY4" fmla="*/ 0 h 10709398"/>
              <a:gd name="connsiteX0" fmla="*/ 2532185 w 10067071"/>
              <a:gd name="connsiteY0" fmla="*/ 0 h 10691814"/>
              <a:gd name="connsiteX1" fmla="*/ 10067071 w 10067071"/>
              <a:gd name="connsiteY1" fmla="*/ 0 h 10691814"/>
              <a:gd name="connsiteX2" fmla="*/ 10067071 w 10067071"/>
              <a:gd name="connsiteY2" fmla="*/ 10691813 h 10691814"/>
              <a:gd name="connsiteX3" fmla="*/ 0 w 10067071"/>
              <a:gd name="connsiteY3" fmla="*/ 10691814 h 10691814"/>
              <a:gd name="connsiteX4" fmla="*/ 2532185 w 10067071"/>
              <a:gd name="connsiteY4" fmla="*/ 0 h 10691814"/>
              <a:gd name="connsiteX0" fmla="*/ 2461847 w 9996733"/>
              <a:gd name="connsiteY0" fmla="*/ 0 h 10691814"/>
              <a:gd name="connsiteX1" fmla="*/ 9996733 w 9996733"/>
              <a:gd name="connsiteY1" fmla="*/ 0 h 10691814"/>
              <a:gd name="connsiteX2" fmla="*/ 9996733 w 9996733"/>
              <a:gd name="connsiteY2" fmla="*/ 10691813 h 10691814"/>
              <a:gd name="connsiteX3" fmla="*/ 0 w 9996733"/>
              <a:gd name="connsiteY3" fmla="*/ 10691814 h 10691814"/>
              <a:gd name="connsiteX4" fmla="*/ 2461847 w 9996733"/>
              <a:gd name="connsiteY4" fmla="*/ 0 h 10691814"/>
              <a:gd name="connsiteX0" fmla="*/ 2338755 w 9873641"/>
              <a:gd name="connsiteY0" fmla="*/ 0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338755 w 9873641"/>
              <a:gd name="connsiteY4" fmla="*/ 0 h 10691814"/>
              <a:gd name="connsiteX0" fmla="*/ 2655279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55279 w 9873641"/>
              <a:gd name="connsiteY4" fmla="*/ 17584 h 10691814"/>
              <a:gd name="connsiteX0" fmla="*/ 2672864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72864 w 9873641"/>
              <a:gd name="connsiteY4" fmla="*/ 17584 h 10691814"/>
              <a:gd name="connsiteX0" fmla="*/ 2708959 w 9873641"/>
              <a:gd name="connsiteY0" fmla="*/ 5553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553 h 10691814"/>
              <a:gd name="connsiteX0" fmla="*/ 2708959 w 9873641"/>
              <a:gd name="connsiteY0" fmla="*/ 53679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3679 h 10691814"/>
              <a:gd name="connsiteX0" fmla="*/ 2757086 w 9873641"/>
              <a:gd name="connsiteY0" fmla="*/ 17585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57086 w 9873641"/>
              <a:gd name="connsiteY4" fmla="*/ 17585 h 10691814"/>
              <a:gd name="connsiteX0" fmla="*/ 2772940 w 9873641"/>
              <a:gd name="connsiteY0" fmla="*/ 0 h 10705226"/>
              <a:gd name="connsiteX1" fmla="*/ 9873641 w 9873641"/>
              <a:gd name="connsiteY1" fmla="*/ 13412 h 10705226"/>
              <a:gd name="connsiteX2" fmla="*/ 9873641 w 9873641"/>
              <a:gd name="connsiteY2" fmla="*/ 10705225 h 10705226"/>
              <a:gd name="connsiteX3" fmla="*/ 0 w 9873641"/>
              <a:gd name="connsiteY3" fmla="*/ 10705226 h 10705226"/>
              <a:gd name="connsiteX4" fmla="*/ 2772940 w 9873641"/>
              <a:gd name="connsiteY4" fmla="*/ 0 h 1070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73641" h="10705226">
                <a:moveTo>
                  <a:pt x="2772940" y="0"/>
                </a:moveTo>
                <a:lnTo>
                  <a:pt x="9873641" y="13412"/>
                </a:lnTo>
                <a:lnTo>
                  <a:pt x="9873641" y="10705225"/>
                </a:lnTo>
                <a:lnTo>
                  <a:pt x="0" y="10705226"/>
                </a:lnTo>
                <a:lnTo>
                  <a:pt x="2772940" y="0"/>
                </a:lnTo>
                <a:close/>
              </a:path>
            </a:pathLst>
          </a:custGeom>
          <a:solidFill>
            <a:srgbClr val="7D4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085298-11E6-49D9-AABF-C1F48EDAE932}"/>
              </a:ext>
            </a:extLst>
          </p:cNvPr>
          <p:cNvSpPr txBox="1"/>
          <p:nvPr/>
        </p:nvSpPr>
        <p:spPr>
          <a:xfrm>
            <a:off x="11819186" y="3844581"/>
            <a:ext cx="6663661" cy="4001095"/>
          </a:xfrm>
          <a:prstGeom prst="rect">
            <a:avLst/>
          </a:prstGeom>
          <a:noFill/>
          <a:ln>
            <a:noFill/>
          </a:ln>
        </p:spPr>
        <p:txBody>
          <a:bodyPr wrap="square" rIns="108000" rtlCol="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Своевременная конкурентная заработная плата</a:t>
            </a:r>
            <a:r>
              <a:rPr lang="en-US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Source Sans 3" panose="020B0303030403020204" pitchFamily="34" charset="0"/>
            </a:endParaRP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Поощрение эффективного труда, понятная и прозрачная структура дохода</a:t>
            </a:r>
            <a:r>
              <a:rPr lang="en-US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Source Sans 3" panose="020B0303030403020204" pitchFamily="34" charset="0"/>
            </a:endParaRP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Материальная помощь в различных жизненных ситуациях</a:t>
            </a:r>
            <a:r>
              <a:rPr lang="en-US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Source Sans 3" panose="020B0303030403020204" pitchFamily="34" charset="0"/>
            </a:endParaRP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Дополнительные выплаты к отпуску</a:t>
            </a:r>
            <a:r>
              <a:rPr lang="en-US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Source Sans 3" panose="020B03030304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4A5441-2CCA-4088-BD77-A9A82C923A33}"/>
              </a:ext>
            </a:extLst>
          </p:cNvPr>
          <p:cNvSpPr txBox="1"/>
          <p:nvPr/>
        </p:nvSpPr>
        <p:spPr>
          <a:xfrm>
            <a:off x="12007762" y="2082402"/>
            <a:ext cx="6329201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4200" dirty="0">
                <a:solidFill>
                  <a:schemeClr val="bg1"/>
                </a:solidFill>
                <a:latin typeface="Montserrat" pitchFamily="2" charset="-52"/>
              </a:rPr>
              <a:t>Гарантируем конкурентный доход</a:t>
            </a:r>
          </a:p>
        </p:txBody>
      </p:sp>
    </p:spTree>
    <p:extLst>
      <p:ext uri="{BB962C8B-B14F-4D97-AF65-F5344CB8AC3E}">
        <p14:creationId xmlns:p14="http://schemas.microsoft.com/office/powerpoint/2010/main" val="1153568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D705C1-0451-43C2-A288-5D2315D200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" t="4348" r="-1026" b="918"/>
          <a:stretch/>
        </p:blipFill>
        <p:spPr>
          <a:xfrm>
            <a:off x="862013" y="2077444"/>
            <a:ext cx="11212983" cy="70809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11738419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200" b="1" dirty="0">
                <a:solidFill>
                  <a:srgbClr val="7D4996"/>
                </a:solidFill>
                <a:latin typeface="Montserrat" pitchFamily="2" charset="-52"/>
              </a:rPr>
              <a:t>Работа в 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«</a:t>
            </a:r>
            <a:r>
              <a:rPr lang="ru-RU" sz="4200" b="1" dirty="0" err="1" smtClean="0">
                <a:solidFill>
                  <a:srgbClr val="7D4996"/>
                </a:solidFill>
                <a:latin typeface="Montserrat" pitchFamily="2" charset="-52"/>
              </a:rPr>
              <a:t>Россетях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»</a:t>
            </a:r>
            <a:endParaRPr lang="ru-RU" sz="4200" b="1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789256A7-1FCF-4A70-9EE7-65A36BFFB048}"/>
              </a:ext>
            </a:extLst>
          </p:cNvPr>
          <p:cNvSpPr/>
          <p:nvPr/>
        </p:nvSpPr>
        <p:spPr>
          <a:xfrm>
            <a:off x="9355015" y="-13412"/>
            <a:ext cx="9652122" cy="10705227"/>
          </a:xfrm>
          <a:custGeom>
            <a:avLst/>
            <a:gdLst>
              <a:gd name="connsiteX0" fmla="*/ 0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0 w 9504363"/>
              <a:gd name="connsiteY4" fmla="*/ 0 h 10691813"/>
              <a:gd name="connsiteX0" fmla="*/ 1969477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1969477 w 9504363"/>
              <a:gd name="connsiteY4" fmla="*/ 0 h 10691813"/>
              <a:gd name="connsiteX0" fmla="*/ 2514600 w 10049486"/>
              <a:gd name="connsiteY0" fmla="*/ 0 h 10709398"/>
              <a:gd name="connsiteX1" fmla="*/ 10049486 w 10049486"/>
              <a:gd name="connsiteY1" fmla="*/ 0 h 10709398"/>
              <a:gd name="connsiteX2" fmla="*/ 10049486 w 10049486"/>
              <a:gd name="connsiteY2" fmla="*/ 10691813 h 10709398"/>
              <a:gd name="connsiteX3" fmla="*/ 0 w 10049486"/>
              <a:gd name="connsiteY3" fmla="*/ 10709398 h 10709398"/>
              <a:gd name="connsiteX4" fmla="*/ 2514600 w 10049486"/>
              <a:gd name="connsiteY4" fmla="*/ 0 h 10709398"/>
              <a:gd name="connsiteX0" fmla="*/ 2532185 w 10067071"/>
              <a:gd name="connsiteY0" fmla="*/ 0 h 10691814"/>
              <a:gd name="connsiteX1" fmla="*/ 10067071 w 10067071"/>
              <a:gd name="connsiteY1" fmla="*/ 0 h 10691814"/>
              <a:gd name="connsiteX2" fmla="*/ 10067071 w 10067071"/>
              <a:gd name="connsiteY2" fmla="*/ 10691813 h 10691814"/>
              <a:gd name="connsiteX3" fmla="*/ 0 w 10067071"/>
              <a:gd name="connsiteY3" fmla="*/ 10691814 h 10691814"/>
              <a:gd name="connsiteX4" fmla="*/ 2532185 w 10067071"/>
              <a:gd name="connsiteY4" fmla="*/ 0 h 10691814"/>
              <a:gd name="connsiteX0" fmla="*/ 2461847 w 9996733"/>
              <a:gd name="connsiteY0" fmla="*/ 0 h 10691814"/>
              <a:gd name="connsiteX1" fmla="*/ 9996733 w 9996733"/>
              <a:gd name="connsiteY1" fmla="*/ 0 h 10691814"/>
              <a:gd name="connsiteX2" fmla="*/ 9996733 w 9996733"/>
              <a:gd name="connsiteY2" fmla="*/ 10691813 h 10691814"/>
              <a:gd name="connsiteX3" fmla="*/ 0 w 9996733"/>
              <a:gd name="connsiteY3" fmla="*/ 10691814 h 10691814"/>
              <a:gd name="connsiteX4" fmla="*/ 2461847 w 9996733"/>
              <a:gd name="connsiteY4" fmla="*/ 0 h 10691814"/>
              <a:gd name="connsiteX0" fmla="*/ 2338755 w 9873641"/>
              <a:gd name="connsiteY0" fmla="*/ 0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338755 w 9873641"/>
              <a:gd name="connsiteY4" fmla="*/ 0 h 10691814"/>
              <a:gd name="connsiteX0" fmla="*/ 2655279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55279 w 9873641"/>
              <a:gd name="connsiteY4" fmla="*/ 17584 h 10691814"/>
              <a:gd name="connsiteX0" fmla="*/ 2672864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72864 w 9873641"/>
              <a:gd name="connsiteY4" fmla="*/ 17584 h 10691814"/>
              <a:gd name="connsiteX0" fmla="*/ 2708959 w 9873641"/>
              <a:gd name="connsiteY0" fmla="*/ 5553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553 h 10691814"/>
              <a:gd name="connsiteX0" fmla="*/ 2708959 w 9873641"/>
              <a:gd name="connsiteY0" fmla="*/ 53679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3679 h 10691814"/>
              <a:gd name="connsiteX0" fmla="*/ 2757086 w 9873641"/>
              <a:gd name="connsiteY0" fmla="*/ 17585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57086 w 9873641"/>
              <a:gd name="connsiteY4" fmla="*/ 17585 h 10691814"/>
              <a:gd name="connsiteX0" fmla="*/ 2772940 w 9873641"/>
              <a:gd name="connsiteY0" fmla="*/ 0 h 10705226"/>
              <a:gd name="connsiteX1" fmla="*/ 9873641 w 9873641"/>
              <a:gd name="connsiteY1" fmla="*/ 13412 h 10705226"/>
              <a:gd name="connsiteX2" fmla="*/ 9873641 w 9873641"/>
              <a:gd name="connsiteY2" fmla="*/ 10705225 h 10705226"/>
              <a:gd name="connsiteX3" fmla="*/ 0 w 9873641"/>
              <a:gd name="connsiteY3" fmla="*/ 10705226 h 10705226"/>
              <a:gd name="connsiteX4" fmla="*/ 2772940 w 9873641"/>
              <a:gd name="connsiteY4" fmla="*/ 0 h 1070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73641" h="10705226">
                <a:moveTo>
                  <a:pt x="2772940" y="0"/>
                </a:moveTo>
                <a:lnTo>
                  <a:pt x="9873641" y="13412"/>
                </a:lnTo>
                <a:lnTo>
                  <a:pt x="9873641" y="10705225"/>
                </a:lnTo>
                <a:lnTo>
                  <a:pt x="0" y="10705226"/>
                </a:lnTo>
                <a:lnTo>
                  <a:pt x="2772940" y="0"/>
                </a:lnTo>
                <a:close/>
              </a:path>
            </a:pathLst>
          </a:custGeom>
          <a:solidFill>
            <a:srgbClr val="7D4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085298-11E6-49D9-AABF-C1F48EDAE932}"/>
              </a:ext>
            </a:extLst>
          </p:cNvPr>
          <p:cNvSpPr txBox="1"/>
          <p:nvPr/>
        </p:nvSpPr>
        <p:spPr>
          <a:xfrm>
            <a:off x="11819186" y="3844581"/>
            <a:ext cx="6663661" cy="3416320"/>
          </a:xfrm>
          <a:prstGeom prst="rect">
            <a:avLst/>
          </a:prstGeom>
          <a:noFill/>
          <a:ln>
            <a:noFill/>
          </a:ln>
        </p:spPr>
        <p:txBody>
          <a:bodyPr wrap="square" rIns="108000" rtlCol="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Добровольное медицинское страхование и страхование жизни.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Спортивные соревнования и корпоративные тренировки, компенсация спортивного досуга.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Компенсация аренды жилья для отдельных категорий персонала.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4A5441-2CCA-4088-BD77-A9A82C923A33}"/>
              </a:ext>
            </a:extLst>
          </p:cNvPr>
          <p:cNvSpPr txBox="1"/>
          <p:nvPr/>
        </p:nvSpPr>
        <p:spPr>
          <a:xfrm>
            <a:off x="12007762" y="2082402"/>
            <a:ext cx="6329201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4200" dirty="0">
                <a:solidFill>
                  <a:schemeClr val="bg1"/>
                </a:solidFill>
                <a:latin typeface="Montserrat" pitchFamily="2" charset="-52"/>
              </a:rPr>
              <a:t>Заботимся</a:t>
            </a:r>
            <a:br>
              <a:rPr lang="ru-RU" sz="4200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4200" dirty="0">
                <a:solidFill>
                  <a:schemeClr val="bg1"/>
                </a:solidFill>
                <a:latin typeface="Montserrat" pitchFamily="2" charset="-52"/>
              </a:rPr>
              <a:t>о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3614830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C920962-C852-4EF5-8701-26FF60ED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5" y="2080450"/>
            <a:ext cx="12539217" cy="70485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52186C-2B52-4BD2-8324-B370BA01B4C5}"/>
              </a:ext>
            </a:extLst>
          </p:cNvPr>
          <p:cNvSpPr txBox="1"/>
          <p:nvPr/>
        </p:nvSpPr>
        <p:spPr>
          <a:xfrm>
            <a:off x="862013" y="665163"/>
            <a:ext cx="11738419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200" b="1" dirty="0">
                <a:solidFill>
                  <a:srgbClr val="7D4996"/>
                </a:solidFill>
                <a:latin typeface="Montserrat" pitchFamily="2" charset="-52"/>
              </a:rPr>
              <a:t>Работа в 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«</a:t>
            </a:r>
            <a:r>
              <a:rPr lang="ru-RU" sz="4200" b="1" dirty="0" err="1" smtClean="0">
                <a:solidFill>
                  <a:srgbClr val="7D4996"/>
                </a:solidFill>
                <a:latin typeface="Montserrat" pitchFamily="2" charset="-52"/>
              </a:rPr>
              <a:t>Россетях</a:t>
            </a:r>
            <a:r>
              <a:rPr lang="ru-RU" sz="4200" b="1" dirty="0" smtClean="0">
                <a:solidFill>
                  <a:srgbClr val="7D4996"/>
                </a:solidFill>
                <a:latin typeface="Montserrat" pitchFamily="2" charset="-52"/>
              </a:rPr>
              <a:t>»</a:t>
            </a:r>
            <a:endParaRPr lang="ru-RU" sz="4200" b="1" dirty="0">
              <a:solidFill>
                <a:srgbClr val="7D4996"/>
              </a:solidFill>
              <a:latin typeface="Montserrat" pitchFamily="2" charset="-52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789256A7-1FCF-4A70-9EE7-65A36BFFB048}"/>
              </a:ext>
            </a:extLst>
          </p:cNvPr>
          <p:cNvSpPr/>
          <p:nvPr/>
        </p:nvSpPr>
        <p:spPr>
          <a:xfrm>
            <a:off x="9355015" y="-13412"/>
            <a:ext cx="9652122" cy="10705227"/>
          </a:xfrm>
          <a:custGeom>
            <a:avLst/>
            <a:gdLst>
              <a:gd name="connsiteX0" fmla="*/ 0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0 w 9504363"/>
              <a:gd name="connsiteY4" fmla="*/ 0 h 10691813"/>
              <a:gd name="connsiteX0" fmla="*/ 1969477 w 9504363"/>
              <a:gd name="connsiteY0" fmla="*/ 0 h 10691813"/>
              <a:gd name="connsiteX1" fmla="*/ 9504363 w 9504363"/>
              <a:gd name="connsiteY1" fmla="*/ 0 h 10691813"/>
              <a:gd name="connsiteX2" fmla="*/ 9504363 w 9504363"/>
              <a:gd name="connsiteY2" fmla="*/ 10691813 h 10691813"/>
              <a:gd name="connsiteX3" fmla="*/ 0 w 9504363"/>
              <a:gd name="connsiteY3" fmla="*/ 10691813 h 10691813"/>
              <a:gd name="connsiteX4" fmla="*/ 1969477 w 9504363"/>
              <a:gd name="connsiteY4" fmla="*/ 0 h 10691813"/>
              <a:gd name="connsiteX0" fmla="*/ 2514600 w 10049486"/>
              <a:gd name="connsiteY0" fmla="*/ 0 h 10709398"/>
              <a:gd name="connsiteX1" fmla="*/ 10049486 w 10049486"/>
              <a:gd name="connsiteY1" fmla="*/ 0 h 10709398"/>
              <a:gd name="connsiteX2" fmla="*/ 10049486 w 10049486"/>
              <a:gd name="connsiteY2" fmla="*/ 10691813 h 10709398"/>
              <a:gd name="connsiteX3" fmla="*/ 0 w 10049486"/>
              <a:gd name="connsiteY3" fmla="*/ 10709398 h 10709398"/>
              <a:gd name="connsiteX4" fmla="*/ 2514600 w 10049486"/>
              <a:gd name="connsiteY4" fmla="*/ 0 h 10709398"/>
              <a:gd name="connsiteX0" fmla="*/ 2532185 w 10067071"/>
              <a:gd name="connsiteY0" fmla="*/ 0 h 10691814"/>
              <a:gd name="connsiteX1" fmla="*/ 10067071 w 10067071"/>
              <a:gd name="connsiteY1" fmla="*/ 0 h 10691814"/>
              <a:gd name="connsiteX2" fmla="*/ 10067071 w 10067071"/>
              <a:gd name="connsiteY2" fmla="*/ 10691813 h 10691814"/>
              <a:gd name="connsiteX3" fmla="*/ 0 w 10067071"/>
              <a:gd name="connsiteY3" fmla="*/ 10691814 h 10691814"/>
              <a:gd name="connsiteX4" fmla="*/ 2532185 w 10067071"/>
              <a:gd name="connsiteY4" fmla="*/ 0 h 10691814"/>
              <a:gd name="connsiteX0" fmla="*/ 2461847 w 9996733"/>
              <a:gd name="connsiteY0" fmla="*/ 0 h 10691814"/>
              <a:gd name="connsiteX1" fmla="*/ 9996733 w 9996733"/>
              <a:gd name="connsiteY1" fmla="*/ 0 h 10691814"/>
              <a:gd name="connsiteX2" fmla="*/ 9996733 w 9996733"/>
              <a:gd name="connsiteY2" fmla="*/ 10691813 h 10691814"/>
              <a:gd name="connsiteX3" fmla="*/ 0 w 9996733"/>
              <a:gd name="connsiteY3" fmla="*/ 10691814 h 10691814"/>
              <a:gd name="connsiteX4" fmla="*/ 2461847 w 9996733"/>
              <a:gd name="connsiteY4" fmla="*/ 0 h 10691814"/>
              <a:gd name="connsiteX0" fmla="*/ 2338755 w 9873641"/>
              <a:gd name="connsiteY0" fmla="*/ 0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338755 w 9873641"/>
              <a:gd name="connsiteY4" fmla="*/ 0 h 10691814"/>
              <a:gd name="connsiteX0" fmla="*/ 2655279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55279 w 9873641"/>
              <a:gd name="connsiteY4" fmla="*/ 17584 h 10691814"/>
              <a:gd name="connsiteX0" fmla="*/ 2672864 w 9873641"/>
              <a:gd name="connsiteY0" fmla="*/ 17584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672864 w 9873641"/>
              <a:gd name="connsiteY4" fmla="*/ 17584 h 10691814"/>
              <a:gd name="connsiteX0" fmla="*/ 2708959 w 9873641"/>
              <a:gd name="connsiteY0" fmla="*/ 5553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553 h 10691814"/>
              <a:gd name="connsiteX0" fmla="*/ 2708959 w 9873641"/>
              <a:gd name="connsiteY0" fmla="*/ 53679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08959 w 9873641"/>
              <a:gd name="connsiteY4" fmla="*/ 53679 h 10691814"/>
              <a:gd name="connsiteX0" fmla="*/ 2757086 w 9873641"/>
              <a:gd name="connsiteY0" fmla="*/ 17585 h 10691814"/>
              <a:gd name="connsiteX1" fmla="*/ 9873641 w 9873641"/>
              <a:gd name="connsiteY1" fmla="*/ 0 h 10691814"/>
              <a:gd name="connsiteX2" fmla="*/ 9873641 w 9873641"/>
              <a:gd name="connsiteY2" fmla="*/ 10691813 h 10691814"/>
              <a:gd name="connsiteX3" fmla="*/ 0 w 9873641"/>
              <a:gd name="connsiteY3" fmla="*/ 10691814 h 10691814"/>
              <a:gd name="connsiteX4" fmla="*/ 2757086 w 9873641"/>
              <a:gd name="connsiteY4" fmla="*/ 17585 h 10691814"/>
              <a:gd name="connsiteX0" fmla="*/ 2772940 w 9873641"/>
              <a:gd name="connsiteY0" fmla="*/ 0 h 10705226"/>
              <a:gd name="connsiteX1" fmla="*/ 9873641 w 9873641"/>
              <a:gd name="connsiteY1" fmla="*/ 13412 h 10705226"/>
              <a:gd name="connsiteX2" fmla="*/ 9873641 w 9873641"/>
              <a:gd name="connsiteY2" fmla="*/ 10705225 h 10705226"/>
              <a:gd name="connsiteX3" fmla="*/ 0 w 9873641"/>
              <a:gd name="connsiteY3" fmla="*/ 10705226 h 10705226"/>
              <a:gd name="connsiteX4" fmla="*/ 2772940 w 9873641"/>
              <a:gd name="connsiteY4" fmla="*/ 0 h 1070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73641" h="10705226">
                <a:moveTo>
                  <a:pt x="2772940" y="0"/>
                </a:moveTo>
                <a:lnTo>
                  <a:pt x="9873641" y="13412"/>
                </a:lnTo>
                <a:lnTo>
                  <a:pt x="9873641" y="10705225"/>
                </a:lnTo>
                <a:lnTo>
                  <a:pt x="0" y="10705226"/>
                </a:lnTo>
                <a:lnTo>
                  <a:pt x="2772940" y="0"/>
                </a:lnTo>
                <a:close/>
              </a:path>
            </a:pathLst>
          </a:custGeom>
          <a:solidFill>
            <a:srgbClr val="7D4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085298-11E6-49D9-AABF-C1F48EDAE932}"/>
              </a:ext>
            </a:extLst>
          </p:cNvPr>
          <p:cNvSpPr txBox="1"/>
          <p:nvPr/>
        </p:nvSpPr>
        <p:spPr>
          <a:xfrm>
            <a:off x="11819186" y="3844581"/>
            <a:ext cx="6663661" cy="3139321"/>
          </a:xfrm>
          <a:prstGeom prst="rect">
            <a:avLst/>
          </a:prstGeom>
          <a:noFill/>
          <a:ln>
            <a:noFill/>
          </a:ln>
        </p:spPr>
        <p:txBody>
          <a:bodyPr wrap="square" rIns="108000" rtlCol="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30 корпоративных учебных центров.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Обучение и повышение квалификации.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Программы развития личностных и управленческих компетенций.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Source Sans 3" panose="020B0303030403020204" pitchFamily="34" charset="0"/>
              </a:rPr>
              <a:t>Действующие программы наставничества.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4A5441-2CCA-4088-BD77-A9A82C923A33}"/>
              </a:ext>
            </a:extLst>
          </p:cNvPr>
          <p:cNvSpPr txBox="1"/>
          <p:nvPr/>
        </p:nvSpPr>
        <p:spPr>
          <a:xfrm>
            <a:off x="12007762" y="2082402"/>
            <a:ext cx="6329201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4200" dirty="0">
                <a:solidFill>
                  <a:schemeClr val="bg1"/>
                </a:solidFill>
                <a:latin typeface="Montserrat" pitchFamily="2" charset="-52"/>
              </a:rPr>
              <a:t>Развиваем</a:t>
            </a:r>
            <a:br>
              <a:rPr lang="ru-RU" sz="4200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4200" dirty="0">
                <a:solidFill>
                  <a:schemeClr val="bg1"/>
                </a:solidFill>
                <a:latin typeface="Montserrat" pitchFamily="2" charset="-52"/>
              </a:rPr>
              <a:t>команду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E21655-2951-4F9A-AE05-8FF21BD2336E}"/>
              </a:ext>
            </a:extLst>
          </p:cNvPr>
          <p:cNvSpPr/>
          <p:nvPr/>
        </p:nvSpPr>
        <p:spPr>
          <a:xfrm flipH="1">
            <a:off x="-1397752" y="2080736"/>
            <a:ext cx="2259766" cy="7048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7830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1635</TotalTime>
  <Words>537</Words>
  <Application>Microsoft Office PowerPoint</Application>
  <PresentationFormat>Произвольный</PresentationFormat>
  <Paragraphs>86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Arial</vt:lpstr>
      <vt:lpstr>Montserrat</vt:lpstr>
      <vt:lpstr>Source Sans 3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Ekaterina Sotski</dc:creator>
  <cp:lastModifiedBy>Червякова Екатерина Андреевна</cp:lastModifiedBy>
  <cp:revision>14</cp:revision>
  <dcterms:created xsi:type="dcterms:W3CDTF">2024-08-02T13:47:05Z</dcterms:created>
  <dcterms:modified xsi:type="dcterms:W3CDTF">2024-08-15T15:14:02Z</dcterms:modified>
</cp:coreProperties>
</file>